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9" r:id="rId4"/>
    <p:sldId id="305" r:id="rId5"/>
    <p:sldId id="284" r:id="rId6"/>
    <p:sldId id="285" r:id="rId7"/>
    <p:sldId id="286" r:id="rId8"/>
    <p:sldId id="287" r:id="rId9"/>
    <p:sldId id="289" r:id="rId10"/>
    <p:sldId id="290" r:id="rId11"/>
    <p:sldId id="291" r:id="rId12"/>
    <p:sldId id="300" r:id="rId13"/>
    <p:sldId id="30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00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FCB6-C20C-4324-805B-5DCE67CBC8C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610291-B452-454C-88AD-52C45D22020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3937DB-22E8-4845-A17A-4C0AA036CAC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553DB43-5BF9-41F6-923E-50FD1504F75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09B2020-54BB-40B5-9776-F2DF7BAFB228}"/>
              </a:ext>
            </a:extLst>
          </p:cNvPr>
          <p:cNvSpPr>
            <a:spLocks noGrp="1"/>
          </p:cNvSpPr>
          <p:nvPr>
            <p:ph type="sldNum" sz="quarter" idx="12"/>
          </p:nvPr>
        </p:nvSpPr>
        <p:spPr/>
        <p:txBody>
          <a:bodyPr/>
          <a:lstStyle>
            <a:lvl1pPr>
              <a:defRPr/>
            </a:lvl1pPr>
          </a:lstStyle>
          <a:p>
            <a:fld id="{DF58E6EB-31F0-4C8A-977D-D10DD454BC6C}" type="slidenum">
              <a:rPr lang="en-US" altLang="en-US"/>
              <a:pPr/>
              <a:t>‹#›</a:t>
            </a:fld>
            <a:endParaRPr lang="en-US" altLang="en-US"/>
          </a:p>
        </p:txBody>
      </p:sp>
    </p:spTree>
    <p:extLst>
      <p:ext uri="{BB962C8B-B14F-4D97-AF65-F5344CB8AC3E}">
        <p14:creationId xmlns:p14="http://schemas.microsoft.com/office/powerpoint/2010/main" val="422002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0B39-3463-4413-8F38-05DB45B77F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0B650-B9E4-40E7-AFDB-64AB2B5182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B9649-72E9-479A-92FC-CBA4307055F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22EFAF8-C3DF-4399-AF2A-A132F2D19B3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9C57FD-1546-4EE3-8FD1-0ACDD8C0A2DB}"/>
              </a:ext>
            </a:extLst>
          </p:cNvPr>
          <p:cNvSpPr>
            <a:spLocks noGrp="1"/>
          </p:cNvSpPr>
          <p:nvPr>
            <p:ph type="sldNum" sz="quarter" idx="12"/>
          </p:nvPr>
        </p:nvSpPr>
        <p:spPr/>
        <p:txBody>
          <a:bodyPr/>
          <a:lstStyle>
            <a:lvl1pPr>
              <a:defRPr/>
            </a:lvl1pPr>
          </a:lstStyle>
          <a:p>
            <a:fld id="{EF5F375F-2D50-4C6F-9112-F3E6153C9712}" type="slidenum">
              <a:rPr lang="en-US" altLang="en-US"/>
              <a:pPr/>
              <a:t>‹#›</a:t>
            </a:fld>
            <a:endParaRPr lang="en-US" altLang="en-US"/>
          </a:p>
        </p:txBody>
      </p:sp>
    </p:spTree>
    <p:extLst>
      <p:ext uri="{BB962C8B-B14F-4D97-AF65-F5344CB8AC3E}">
        <p14:creationId xmlns:p14="http://schemas.microsoft.com/office/powerpoint/2010/main" val="292739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2CE8E-FCCD-4A29-A23B-854D22BCB04F}"/>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89CDC-0409-4883-B6B5-8EABC543A465}"/>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F9815-9A85-4253-B54C-5ECAD63727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3F76BD-1249-445B-B43F-2A7A4D125E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2BC6E0-25F9-46CB-B696-AD5BDC42D452}"/>
              </a:ext>
            </a:extLst>
          </p:cNvPr>
          <p:cNvSpPr>
            <a:spLocks noGrp="1"/>
          </p:cNvSpPr>
          <p:nvPr>
            <p:ph type="sldNum" sz="quarter" idx="12"/>
          </p:nvPr>
        </p:nvSpPr>
        <p:spPr/>
        <p:txBody>
          <a:bodyPr/>
          <a:lstStyle>
            <a:lvl1pPr>
              <a:defRPr/>
            </a:lvl1pPr>
          </a:lstStyle>
          <a:p>
            <a:fld id="{483CE169-C8DE-4421-BE4A-D76231017E70}" type="slidenum">
              <a:rPr lang="en-US" altLang="en-US"/>
              <a:pPr/>
              <a:t>‹#›</a:t>
            </a:fld>
            <a:endParaRPr lang="en-US" altLang="en-US"/>
          </a:p>
        </p:txBody>
      </p:sp>
    </p:spTree>
    <p:extLst>
      <p:ext uri="{BB962C8B-B14F-4D97-AF65-F5344CB8AC3E}">
        <p14:creationId xmlns:p14="http://schemas.microsoft.com/office/powerpoint/2010/main" val="415962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A321D1-160E-44AE-8E35-B4E61E753DBA}"/>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729562C1-2CAC-4D53-B60D-C395BE1BC60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E93214A-A37C-47AC-A2E1-1DB17544D603}"/>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61CB6F2-FD64-4522-B00C-F95977BFDF34}"/>
              </a:ext>
            </a:extLst>
          </p:cNvPr>
          <p:cNvSpPr>
            <a:spLocks noGrp="1"/>
          </p:cNvSpPr>
          <p:nvPr>
            <p:ph type="sldNum" sz="quarter" idx="12"/>
          </p:nvPr>
        </p:nvSpPr>
        <p:spPr>
          <a:xfrm>
            <a:off x="6553200" y="6245225"/>
            <a:ext cx="2133600" cy="476250"/>
          </a:xfrm>
        </p:spPr>
        <p:txBody>
          <a:bodyPr/>
          <a:lstStyle>
            <a:lvl1pPr>
              <a:defRPr/>
            </a:lvl1pPr>
          </a:lstStyle>
          <a:p>
            <a:fld id="{D3028519-63CE-493C-B71F-9FB6C0F5CFD7}" type="slidenum">
              <a:rPr lang="en-US" altLang="en-US"/>
              <a:pPr/>
              <a:t>‹#›</a:t>
            </a:fld>
            <a:endParaRPr lang="en-US" altLang="en-US"/>
          </a:p>
        </p:txBody>
      </p:sp>
    </p:spTree>
    <p:extLst>
      <p:ext uri="{BB962C8B-B14F-4D97-AF65-F5344CB8AC3E}">
        <p14:creationId xmlns:p14="http://schemas.microsoft.com/office/powerpoint/2010/main" val="251212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7CE6-96D2-4076-BFD8-4493ABA4DC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C8A64-AE59-4098-9722-C9CEEFDE78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BAB9C6-69DD-4E01-9141-5DE60B4AD4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F6A889-6350-4487-9A79-795E2B69AC4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85E13C-D0FA-427D-BA64-74099B70E173}"/>
              </a:ext>
            </a:extLst>
          </p:cNvPr>
          <p:cNvSpPr>
            <a:spLocks noGrp="1"/>
          </p:cNvSpPr>
          <p:nvPr>
            <p:ph type="sldNum" sz="quarter" idx="12"/>
          </p:nvPr>
        </p:nvSpPr>
        <p:spPr/>
        <p:txBody>
          <a:bodyPr/>
          <a:lstStyle>
            <a:lvl1pPr>
              <a:defRPr/>
            </a:lvl1pPr>
          </a:lstStyle>
          <a:p>
            <a:fld id="{FF4FB157-0CD8-4833-AA35-BC3391FDB57E}" type="slidenum">
              <a:rPr lang="en-US" altLang="en-US"/>
              <a:pPr/>
              <a:t>‹#›</a:t>
            </a:fld>
            <a:endParaRPr lang="en-US" altLang="en-US"/>
          </a:p>
        </p:txBody>
      </p:sp>
    </p:spTree>
    <p:extLst>
      <p:ext uri="{BB962C8B-B14F-4D97-AF65-F5344CB8AC3E}">
        <p14:creationId xmlns:p14="http://schemas.microsoft.com/office/powerpoint/2010/main" val="17098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735F-19B0-4711-9EF9-F3E8BFD0A39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AC09B6-DD5C-48EE-A943-371B7FE1AF7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405EE55-26E1-4C8C-AF53-8535C5E0BC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71F3A3B-2304-4F44-932E-F294491A5D2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B2C313-75CE-4192-BAF6-670CF1F0B872}"/>
              </a:ext>
            </a:extLst>
          </p:cNvPr>
          <p:cNvSpPr>
            <a:spLocks noGrp="1"/>
          </p:cNvSpPr>
          <p:nvPr>
            <p:ph type="sldNum" sz="quarter" idx="12"/>
          </p:nvPr>
        </p:nvSpPr>
        <p:spPr/>
        <p:txBody>
          <a:bodyPr/>
          <a:lstStyle>
            <a:lvl1pPr>
              <a:defRPr/>
            </a:lvl1pPr>
          </a:lstStyle>
          <a:p>
            <a:fld id="{E4E364E2-0312-4FF9-94AC-E77C42CD238E}" type="slidenum">
              <a:rPr lang="en-US" altLang="en-US"/>
              <a:pPr/>
              <a:t>‹#›</a:t>
            </a:fld>
            <a:endParaRPr lang="en-US" altLang="en-US"/>
          </a:p>
        </p:txBody>
      </p:sp>
    </p:spTree>
    <p:extLst>
      <p:ext uri="{BB962C8B-B14F-4D97-AF65-F5344CB8AC3E}">
        <p14:creationId xmlns:p14="http://schemas.microsoft.com/office/powerpoint/2010/main" val="162793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0783-76D8-4A6D-8429-69C30F0B1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184DE-1845-4D8A-A126-53BDE613EE05}"/>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E4537-CFA4-4DDB-B19F-18167DF307D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7729E-37F4-447B-A691-325D254194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7587898-24B0-4923-B0C0-DF3C28003F6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F12F483-01C6-48F5-83BB-48068E7DA018}"/>
              </a:ext>
            </a:extLst>
          </p:cNvPr>
          <p:cNvSpPr>
            <a:spLocks noGrp="1"/>
          </p:cNvSpPr>
          <p:nvPr>
            <p:ph type="sldNum" sz="quarter" idx="12"/>
          </p:nvPr>
        </p:nvSpPr>
        <p:spPr/>
        <p:txBody>
          <a:bodyPr/>
          <a:lstStyle>
            <a:lvl1pPr>
              <a:defRPr/>
            </a:lvl1pPr>
          </a:lstStyle>
          <a:p>
            <a:fld id="{08110CB5-0C6D-4F92-93AD-24F00DF0D17A}" type="slidenum">
              <a:rPr lang="en-US" altLang="en-US"/>
              <a:pPr/>
              <a:t>‹#›</a:t>
            </a:fld>
            <a:endParaRPr lang="en-US" altLang="en-US"/>
          </a:p>
        </p:txBody>
      </p:sp>
    </p:spTree>
    <p:extLst>
      <p:ext uri="{BB962C8B-B14F-4D97-AF65-F5344CB8AC3E}">
        <p14:creationId xmlns:p14="http://schemas.microsoft.com/office/powerpoint/2010/main" val="1476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0991-D25C-4A42-BDC5-419BC8AF518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322C98-D8E1-4BEA-902B-FB971EF21B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BE6767-83D7-46EB-BEFC-B1BBD4F67BA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D8DDF5-876D-4F68-94DA-38E7421130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949745-4B68-46C9-B55F-B0E03B55D87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C9BD2E-34B2-48D9-8291-48002C217CC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F4108BF-0AA7-4C7A-A700-A5954F5F9EE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C06D66F-D553-49B8-9D45-0FC5693B7F76}"/>
              </a:ext>
            </a:extLst>
          </p:cNvPr>
          <p:cNvSpPr>
            <a:spLocks noGrp="1"/>
          </p:cNvSpPr>
          <p:nvPr>
            <p:ph type="sldNum" sz="quarter" idx="12"/>
          </p:nvPr>
        </p:nvSpPr>
        <p:spPr/>
        <p:txBody>
          <a:bodyPr/>
          <a:lstStyle>
            <a:lvl1pPr>
              <a:defRPr/>
            </a:lvl1pPr>
          </a:lstStyle>
          <a:p>
            <a:fld id="{2E22FA7D-BF23-43B3-86B4-2BFFCA3BF209}" type="slidenum">
              <a:rPr lang="en-US" altLang="en-US"/>
              <a:pPr/>
              <a:t>‹#›</a:t>
            </a:fld>
            <a:endParaRPr lang="en-US" altLang="en-US"/>
          </a:p>
        </p:txBody>
      </p:sp>
    </p:spTree>
    <p:extLst>
      <p:ext uri="{BB962C8B-B14F-4D97-AF65-F5344CB8AC3E}">
        <p14:creationId xmlns:p14="http://schemas.microsoft.com/office/powerpoint/2010/main" val="3928024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0D4E-06F9-429D-A9B7-01676FD199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A393EE-AAA5-461F-BD3C-03E77230DF0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56AB251-598C-4352-9D3E-F301B0F8AEC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B10793D-1D39-4F47-9EA9-473A2D7110F5}"/>
              </a:ext>
            </a:extLst>
          </p:cNvPr>
          <p:cNvSpPr>
            <a:spLocks noGrp="1"/>
          </p:cNvSpPr>
          <p:nvPr>
            <p:ph type="sldNum" sz="quarter" idx="12"/>
          </p:nvPr>
        </p:nvSpPr>
        <p:spPr/>
        <p:txBody>
          <a:bodyPr/>
          <a:lstStyle>
            <a:lvl1pPr>
              <a:defRPr/>
            </a:lvl1pPr>
          </a:lstStyle>
          <a:p>
            <a:fld id="{54CB27C8-38F9-403C-B7C8-379E254150EB}" type="slidenum">
              <a:rPr lang="en-US" altLang="en-US"/>
              <a:pPr/>
              <a:t>‹#›</a:t>
            </a:fld>
            <a:endParaRPr lang="en-US" altLang="en-US"/>
          </a:p>
        </p:txBody>
      </p:sp>
    </p:spTree>
    <p:extLst>
      <p:ext uri="{BB962C8B-B14F-4D97-AF65-F5344CB8AC3E}">
        <p14:creationId xmlns:p14="http://schemas.microsoft.com/office/powerpoint/2010/main" val="416406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E468E4-3D2F-4F9F-912E-D5CC932723C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70E8863-C3D0-4F56-86FD-9819F138AA43}"/>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98167B1-55D4-4F9C-8FC7-196DC94C37C8}"/>
              </a:ext>
            </a:extLst>
          </p:cNvPr>
          <p:cNvSpPr>
            <a:spLocks noGrp="1"/>
          </p:cNvSpPr>
          <p:nvPr>
            <p:ph type="sldNum" sz="quarter" idx="12"/>
          </p:nvPr>
        </p:nvSpPr>
        <p:spPr/>
        <p:txBody>
          <a:bodyPr/>
          <a:lstStyle>
            <a:lvl1pPr>
              <a:defRPr/>
            </a:lvl1pPr>
          </a:lstStyle>
          <a:p>
            <a:fld id="{F13C7354-FAEB-4F19-A0DF-F83177BDA4BA}" type="slidenum">
              <a:rPr lang="en-US" altLang="en-US"/>
              <a:pPr/>
              <a:t>‹#›</a:t>
            </a:fld>
            <a:endParaRPr lang="en-US" altLang="en-US"/>
          </a:p>
        </p:txBody>
      </p:sp>
    </p:spTree>
    <p:extLst>
      <p:ext uri="{BB962C8B-B14F-4D97-AF65-F5344CB8AC3E}">
        <p14:creationId xmlns:p14="http://schemas.microsoft.com/office/powerpoint/2010/main" val="284027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3BA35-6CD3-4273-881B-A2F7787C69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4D86AE-188D-4ACB-9321-4278C39EE2C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AB5CAE-B2D7-42A0-B184-A7B486DFED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58CB01-BE64-4E31-8CBB-CE32907D4FC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47F6734-C462-4FE6-A410-B87CD129B23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32EB95-628B-469E-A491-D5C024252420}"/>
              </a:ext>
            </a:extLst>
          </p:cNvPr>
          <p:cNvSpPr>
            <a:spLocks noGrp="1"/>
          </p:cNvSpPr>
          <p:nvPr>
            <p:ph type="sldNum" sz="quarter" idx="12"/>
          </p:nvPr>
        </p:nvSpPr>
        <p:spPr/>
        <p:txBody>
          <a:bodyPr/>
          <a:lstStyle>
            <a:lvl1pPr>
              <a:defRPr/>
            </a:lvl1pPr>
          </a:lstStyle>
          <a:p>
            <a:fld id="{C42301EE-612D-405B-AF61-3108CC0500D4}" type="slidenum">
              <a:rPr lang="en-US" altLang="en-US"/>
              <a:pPr/>
              <a:t>‹#›</a:t>
            </a:fld>
            <a:endParaRPr lang="en-US" altLang="en-US"/>
          </a:p>
        </p:txBody>
      </p:sp>
    </p:spTree>
    <p:extLst>
      <p:ext uri="{BB962C8B-B14F-4D97-AF65-F5344CB8AC3E}">
        <p14:creationId xmlns:p14="http://schemas.microsoft.com/office/powerpoint/2010/main" val="363925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6774-0618-43CA-B737-C87B17701C1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F8E1F3-1F75-47D8-9B7B-B1DF914733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3396DE-D177-4B2F-8655-C7BFFCB3C1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8AE1A8-44B7-4F2F-8C93-FE61628AB19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AB0A1E-7FAC-45DE-9EED-6E4B8A001D5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C31D3B4-DCD1-4F5D-9B5C-AF9801D1EFBD}"/>
              </a:ext>
            </a:extLst>
          </p:cNvPr>
          <p:cNvSpPr>
            <a:spLocks noGrp="1"/>
          </p:cNvSpPr>
          <p:nvPr>
            <p:ph type="sldNum" sz="quarter" idx="12"/>
          </p:nvPr>
        </p:nvSpPr>
        <p:spPr/>
        <p:txBody>
          <a:bodyPr/>
          <a:lstStyle>
            <a:lvl1pPr>
              <a:defRPr/>
            </a:lvl1pPr>
          </a:lstStyle>
          <a:p>
            <a:fld id="{F233C8B5-4856-430D-AF1F-B5FBB73B41CD}" type="slidenum">
              <a:rPr lang="en-US" altLang="en-US"/>
              <a:pPr/>
              <a:t>‹#›</a:t>
            </a:fld>
            <a:endParaRPr lang="en-US" altLang="en-US"/>
          </a:p>
        </p:txBody>
      </p:sp>
    </p:spTree>
    <p:extLst>
      <p:ext uri="{BB962C8B-B14F-4D97-AF65-F5344CB8AC3E}">
        <p14:creationId xmlns:p14="http://schemas.microsoft.com/office/powerpoint/2010/main" val="102896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CE8DF0C-76E8-4497-8E99-61B1A96C932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79B1417-CF8B-42BD-9C91-8A12E045B03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68719C3-15CC-41B0-9B25-6A249213706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DDFCC1E-6AD3-487D-B6A8-FCADC850EB7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9B89E889-9F2C-4E6C-AE91-9AACA959DF7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AE35FCF-EAA4-46D2-9A4C-145B1C65625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a:extLst>
              <a:ext uri="{FF2B5EF4-FFF2-40B4-BE49-F238E27FC236}">
                <a16:creationId xmlns:a16="http://schemas.microsoft.com/office/drawing/2014/main" id="{A5707DDE-BBA0-4F4D-8756-227AA142B07D}"/>
              </a:ext>
            </a:extLst>
          </p:cNvPr>
          <p:cNvSpPr txBox="1">
            <a:spLocks noChangeArrowheads="1"/>
          </p:cNvSpPr>
          <p:nvPr/>
        </p:nvSpPr>
        <p:spPr bwMode="auto">
          <a:xfrm>
            <a:off x="171450" y="2605087"/>
            <a:ext cx="8915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b="1" dirty="0" err="1">
                <a:solidFill>
                  <a:srgbClr val="CC0066"/>
                </a:solidFill>
                <a:latin typeface="Times New Roman" panose="02020603050405020304" pitchFamily="18" charset="0"/>
              </a:rPr>
              <a:t>Bài</a:t>
            </a:r>
            <a:r>
              <a:rPr lang="en-US" altLang="en-US" sz="4800" b="1" dirty="0">
                <a:solidFill>
                  <a:srgbClr val="CC0066"/>
                </a:solidFill>
                <a:latin typeface="Times New Roman" panose="02020603050405020304" pitchFamily="18" charset="0"/>
              </a:rPr>
              <a:t> 32. NGUỒN GỐC SỰ SỐNG</a:t>
            </a:r>
          </a:p>
        </p:txBody>
      </p:sp>
      <p:graphicFrame>
        <p:nvGraphicFramePr>
          <p:cNvPr id="4103" name="Object 7">
            <a:extLst>
              <a:ext uri="{FF2B5EF4-FFF2-40B4-BE49-F238E27FC236}">
                <a16:creationId xmlns:a16="http://schemas.microsoft.com/office/drawing/2014/main" id="{AA8A2351-F812-4941-993E-757807B5D4CF}"/>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5">
            <a:extLst>
              <a:ext uri="{FF2B5EF4-FFF2-40B4-BE49-F238E27FC236}">
                <a16:creationId xmlns:a16="http://schemas.microsoft.com/office/drawing/2014/main" id="{B76BC9B7-B455-41D3-B301-AB10489575B1}"/>
              </a:ext>
            </a:extLst>
          </p:cNvPr>
          <p:cNvSpPr txBox="1">
            <a:spLocks noChangeArrowheads="1"/>
          </p:cNvSpPr>
          <p:nvPr/>
        </p:nvSpPr>
        <p:spPr bwMode="auto">
          <a:xfrm>
            <a:off x="28575" y="762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000" b="1">
                <a:solidFill>
                  <a:srgbClr val="0000FF"/>
                </a:solidFill>
                <a:latin typeface="Times New Roman" panose="02020603050405020304" pitchFamily="18" charset="0"/>
              </a:rPr>
              <a:t>II. LỊCH SỬ PHÁT TRIỂN CỦA SINH GIỚI QUA CÁC </a:t>
            </a:r>
            <a:r>
              <a:rPr lang="vi-VN" altLang="en-US" sz="2000" b="1">
                <a:solidFill>
                  <a:srgbClr val="0000FF"/>
                </a:solidFill>
                <a:latin typeface="Times New Roman" panose="02020603050405020304" pitchFamily="18" charset="0"/>
              </a:rPr>
              <a:t>Đ</a:t>
            </a:r>
            <a:r>
              <a:rPr lang="en-US" altLang="en-US" sz="2000" b="1">
                <a:solidFill>
                  <a:srgbClr val="0000FF"/>
                </a:solidFill>
                <a:latin typeface="Times New Roman" panose="02020603050405020304" pitchFamily="18" charset="0"/>
              </a:rPr>
              <a:t>ẠI </a:t>
            </a:r>
            <a:r>
              <a:rPr lang="vi-VN" altLang="en-US" sz="2000" b="1">
                <a:solidFill>
                  <a:srgbClr val="0000FF"/>
                </a:solidFill>
                <a:latin typeface="Times New Roman" panose="02020603050405020304" pitchFamily="18" charset="0"/>
              </a:rPr>
              <a:t>Đ</a:t>
            </a:r>
            <a:r>
              <a:rPr lang="en-US" altLang="en-US" sz="2000" b="1">
                <a:solidFill>
                  <a:srgbClr val="0000FF"/>
                </a:solidFill>
                <a:latin typeface="Times New Roman" panose="02020603050405020304" pitchFamily="18" charset="0"/>
              </a:rPr>
              <a:t>ỊA CHẤT.</a:t>
            </a:r>
          </a:p>
        </p:txBody>
      </p:sp>
      <p:sp>
        <p:nvSpPr>
          <p:cNvPr id="51203" name="Text Box 16">
            <a:extLst>
              <a:ext uri="{FF2B5EF4-FFF2-40B4-BE49-F238E27FC236}">
                <a16:creationId xmlns:a16="http://schemas.microsoft.com/office/drawing/2014/main" id="{F5E32BA4-9CA2-448B-AB66-AAB6ED3F535F}"/>
              </a:ext>
            </a:extLst>
          </p:cNvPr>
          <p:cNvSpPr txBox="1">
            <a:spLocks noChangeArrowheads="1"/>
          </p:cNvSpPr>
          <p:nvPr/>
        </p:nvSpPr>
        <p:spPr bwMode="auto">
          <a:xfrm>
            <a:off x="0" y="457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rPr>
              <a:t>1. Hiện t</a:t>
            </a:r>
            <a:r>
              <a:rPr lang="vi-VN" altLang="en-US" sz="2400" b="1">
                <a:latin typeface="Times New Roman" panose="02020603050405020304" pitchFamily="18" charset="0"/>
              </a:rPr>
              <a:t>ư</a:t>
            </a:r>
            <a:r>
              <a:rPr lang="en-US" altLang="en-US" sz="2400" b="1">
                <a:latin typeface="Times New Roman" panose="02020603050405020304" pitchFamily="18" charset="0"/>
              </a:rPr>
              <a:t>ợng trôi dạt lục </a:t>
            </a:r>
            <a:r>
              <a:rPr lang="vi-VN" altLang="en-US" sz="2400" b="1">
                <a:latin typeface="Times New Roman" panose="02020603050405020304" pitchFamily="18" charset="0"/>
              </a:rPr>
              <a:t>đ</a:t>
            </a:r>
            <a:r>
              <a:rPr lang="en-US" altLang="en-US" sz="2400" b="1">
                <a:latin typeface="Times New Roman" panose="02020603050405020304" pitchFamily="18" charset="0"/>
              </a:rPr>
              <a:t>ịa</a:t>
            </a:r>
            <a:r>
              <a:rPr lang="en-US" altLang="en-US" sz="2400" b="1">
                <a:solidFill>
                  <a:srgbClr val="FFFF00"/>
                </a:solidFill>
                <a:latin typeface="Times New Roman" panose="02020603050405020304" pitchFamily="18" charset="0"/>
              </a:rPr>
              <a:t>.</a:t>
            </a:r>
          </a:p>
        </p:txBody>
      </p:sp>
      <p:sp>
        <p:nvSpPr>
          <p:cNvPr id="51204" name="Text Box 10">
            <a:extLst>
              <a:ext uri="{FF2B5EF4-FFF2-40B4-BE49-F238E27FC236}">
                <a16:creationId xmlns:a16="http://schemas.microsoft.com/office/drawing/2014/main" id="{D5E88AAB-0045-4D57-A8C6-091468427BFF}"/>
              </a:ext>
            </a:extLst>
          </p:cNvPr>
          <p:cNvSpPr txBox="1">
            <a:spLocks noChangeArrowheads="1"/>
          </p:cNvSpPr>
          <p:nvPr/>
        </p:nvSpPr>
        <p:spPr bwMode="auto">
          <a:xfrm>
            <a:off x="0" y="838200"/>
            <a:ext cx="452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rPr>
              <a:t>2. Sinh vật trong các </a:t>
            </a:r>
            <a:r>
              <a:rPr lang="vi-VN" altLang="en-US" sz="2400" b="1">
                <a:latin typeface="Times New Roman" panose="02020603050405020304" pitchFamily="18" charset="0"/>
              </a:rPr>
              <a:t>đ</a:t>
            </a:r>
            <a:r>
              <a:rPr lang="en-US" altLang="en-US" sz="2400" b="1">
                <a:latin typeface="Times New Roman" panose="02020603050405020304" pitchFamily="18" charset="0"/>
              </a:rPr>
              <a:t>ại </a:t>
            </a:r>
            <a:r>
              <a:rPr lang="vi-VN" altLang="en-US" sz="2400" b="1">
                <a:latin typeface="Times New Roman" panose="02020603050405020304" pitchFamily="18" charset="0"/>
              </a:rPr>
              <a:t>đ</a:t>
            </a:r>
            <a:r>
              <a:rPr lang="en-US" altLang="en-US" sz="2400" b="1">
                <a:latin typeface="Times New Roman" panose="02020603050405020304" pitchFamily="18" charset="0"/>
              </a:rPr>
              <a:t>ịa chất</a:t>
            </a:r>
            <a:r>
              <a:rPr lang="en-US" altLang="en-US" sz="2400" b="1">
                <a:solidFill>
                  <a:schemeClr val="bg1"/>
                </a:solidFill>
                <a:latin typeface="Times New Roman" panose="02020603050405020304" pitchFamily="18" charset="0"/>
              </a:rPr>
              <a:t> </a:t>
            </a:r>
          </a:p>
        </p:txBody>
      </p:sp>
      <p:pic>
        <p:nvPicPr>
          <p:cNvPr id="51205" name="Picture 28" descr="Sinh vat thoi tien cam">
            <a:extLst>
              <a:ext uri="{FF2B5EF4-FFF2-40B4-BE49-F238E27FC236}">
                <a16:creationId xmlns:a16="http://schemas.microsoft.com/office/drawing/2014/main" id="{C40165E3-B247-48A3-95BC-D3D58FA05E6E}"/>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l="3738" t="9035" b="3738"/>
          <a:stretch>
            <a:fillRect/>
          </a:stretch>
        </p:blipFill>
        <p:spPr bwMode="auto">
          <a:xfrm>
            <a:off x="5486400" y="3886200"/>
            <a:ext cx="3657600" cy="2581275"/>
          </a:xfrm>
          <a:prstGeom prst="rect">
            <a:avLst/>
          </a:prstGeom>
          <a:noFill/>
          <a:ln w="9525">
            <a:pattFill prst="horzBrick">
              <a:fgClr>
                <a:srgbClr val="FFFF00"/>
              </a:fgClr>
              <a:bgClr>
                <a:srgbClr val="FF0066"/>
              </a:bgClr>
            </a:pattFill>
            <a:miter lim="800000"/>
            <a:headEnd/>
            <a:tailEnd/>
          </a:ln>
          <a:extLst>
            <a:ext uri="{909E8E84-426E-40DD-AFC4-6F175D3DCCD1}">
              <a14:hiddenFill xmlns:a14="http://schemas.microsoft.com/office/drawing/2010/main">
                <a:solidFill>
                  <a:srgbClr val="FFFFFF"/>
                </a:solidFill>
              </a14:hiddenFill>
            </a:ext>
          </a:extLst>
        </p:spPr>
      </p:pic>
      <p:sp>
        <p:nvSpPr>
          <p:cNvPr id="20" name="Rectangle 44">
            <a:extLst>
              <a:ext uri="{FF2B5EF4-FFF2-40B4-BE49-F238E27FC236}">
                <a16:creationId xmlns:a16="http://schemas.microsoft.com/office/drawing/2014/main" id="{345DC2E8-1338-434C-B6AE-6DD1E3F9826C}"/>
              </a:ext>
            </a:extLst>
          </p:cNvPr>
          <p:cNvSpPr>
            <a:spLocks noChangeArrowheads="1"/>
          </p:cNvSpPr>
          <p:nvPr/>
        </p:nvSpPr>
        <p:spPr bwMode="auto">
          <a:xfrm>
            <a:off x="0" y="2362200"/>
            <a:ext cx="1295400" cy="1363663"/>
          </a:xfrm>
          <a:prstGeom prst="rect">
            <a:avLst/>
          </a:prstGeom>
          <a:solidFill>
            <a:schemeClr val="bg1"/>
          </a:solidFill>
          <a:ln w="9525">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400" b="1">
                <a:solidFill>
                  <a:srgbClr val="0000FF"/>
                </a:solidFill>
                <a:latin typeface="Times New Roman" panose="02020603050405020304" pitchFamily="18" charset="0"/>
              </a:rPr>
              <a:t>Đại</a:t>
            </a:r>
          </a:p>
          <a:p>
            <a:pPr algn="ctr">
              <a:spcBef>
                <a:spcPct val="20000"/>
              </a:spcBef>
            </a:pPr>
            <a:r>
              <a:rPr lang="en-US" altLang="en-US" sz="2400" b="1">
                <a:solidFill>
                  <a:srgbClr val="0000FF"/>
                </a:solidFill>
                <a:latin typeface="Times New Roman" panose="02020603050405020304" pitchFamily="18" charset="0"/>
              </a:rPr>
              <a:t>Thái cổ</a:t>
            </a:r>
          </a:p>
        </p:txBody>
      </p:sp>
      <p:sp>
        <p:nvSpPr>
          <p:cNvPr id="21" name="Rectangle 43">
            <a:extLst>
              <a:ext uri="{FF2B5EF4-FFF2-40B4-BE49-F238E27FC236}">
                <a16:creationId xmlns:a16="http://schemas.microsoft.com/office/drawing/2014/main" id="{BF248E96-8191-4B97-BD91-252BAA214A22}"/>
              </a:ext>
            </a:extLst>
          </p:cNvPr>
          <p:cNvSpPr>
            <a:spLocks noChangeArrowheads="1"/>
          </p:cNvSpPr>
          <p:nvPr/>
        </p:nvSpPr>
        <p:spPr bwMode="auto">
          <a:xfrm>
            <a:off x="0" y="4191000"/>
            <a:ext cx="1295400" cy="1371600"/>
          </a:xfrm>
          <a:prstGeom prst="rect">
            <a:avLst/>
          </a:prstGeom>
          <a:solidFill>
            <a:schemeClr val="bg1"/>
          </a:solidFill>
          <a:ln w="9525">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400" b="1">
                <a:solidFill>
                  <a:srgbClr val="0000FF"/>
                </a:solidFill>
                <a:latin typeface="Times New Roman" panose="02020603050405020304" pitchFamily="18" charset="0"/>
              </a:rPr>
              <a:t>Đại</a:t>
            </a:r>
          </a:p>
          <a:p>
            <a:pPr algn="ctr">
              <a:spcBef>
                <a:spcPct val="20000"/>
              </a:spcBef>
            </a:pPr>
            <a:r>
              <a:rPr lang="en-US" altLang="en-US" sz="2400" b="1">
                <a:solidFill>
                  <a:srgbClr val="0000FF"/>
                </a:solidFill>
                <a:latin typeface="Times New Roman" panose="02020603050405020304" pitchFamily="18" charset="0"/>
              </a:rPr>
              <a:t>Nguyên sinh</a:t>
            </a:r>
          </a:p>
        </p:txBody>
      </p:sp>
      <p:sp>
        <p:nvSpPr>
          <p:cNvPr id="22" name="Text Box 36">
            <a:extLst>
              <a:ext uri="{FF2B5EF4-FFF2-40B4-BE49-F238E27FC236}">
                <a16:creationId xmlns:a16="http://schemas.microsoft.com/office/drawing/2014/main" id="{826F2C05-ACE2-456B-9640-5F7BE178A452}"/>
              </a:ext>
            </a:extLst>
          </p:cNvPr>
          <p:cNvSpPr txBox="1">
            <a:spLocks noChangeArrowheads="1"/>
          </p:cNvSpPr>
          <p:nvPr/>
        </p:nvSpPr>
        <p:spPr bwMode="auto">
          <a:xfrm>
            <a:off x="1363663" y="2057400"/>
            <a:ext cx="4122737" cy="3752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400" b="1" dirty="0" err="1">
                <a:latin typeface="Times New Roman" panose="02020603050405020304" pitchFamily="18" charset="0"/>
              </a:rPr>
              <a:t>Thời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kì</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này</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vẫn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trong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giai</a:t>
            </a:r>
            <a:r>
              <a:rPr lang="en-US" altLang="en-US" sz="2400" b="1" dirty="0">
                <a:latin typeface="Times New Roman" panose="02020603050405020304" pitchFamily="18" charset="0"/>
              </a:rPr>
              <a:t> </a:t>
            </a:r>
            <a:r>
              <a:rPr lang="vi-VN" altLang="en-US" sz="2400" b="1" dirty="0">
                <a:latin typeface="Times New Roman" panose="02020603050405020304" pitchFamily="18" charset="0"/>
              </a:rPr>
              <a:t>đ</a:t>
            </a:r>
            <a:r>
              <a:rPr lang="en-US" altLang="en-US" sz="2400" b="1" dirty="0" err="1">
                <a:latin typeface="Times New Roman" panose="02020603050405020304" pitchFamily="18" charset="0"/>
              </a:rPr>
              <a:t>oạn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kiến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tạo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mạnh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mẽ</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có</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sự</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phân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bố</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lục</a:t>
            </a:r>
            <a:r>
              <a:rPr lang="en-US" altLang="en-US" sz="2400" b="1" dirty="0">
                <a:latin typeface="Times New Roman" panose="02020603050405020304" pitchFamily="18" charset="0"/>
              </a:rPr>
              <a:t> </a:t>
            </a:r>
            <a:r>
              <a:rPr lang="vi-VN" altLang="en-US" sz="2400" b="1" dirty="0">
                <a:latin typeface="Times New Roman" panose="02020603050405020304" pitchFamily="18" charset="0"/>
              </a:rPr>
              <a:t>đ</a:t>
            </a:r>
            <a:r>
              <a:rPr lang="en-US" altLang="en-US" sz="2400" b="1" dirty="0" err="1">
                <a:latin typeface="Times New Roman" panose="02020603050405020304" pitchFamily="18" charset="0"/>
              </a:rPr>
              <a:t>ịa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vi-VN" altLang="en-US" sz="2400" b="1" dirty="0">
                <a:latin typeface="Times New Roman" panose="02020603050405020304" pitchFamily="18" charset="0"/>
              </a:rPr>
              <a:t>đ</a:t>
            </a:r>
            <a:r>
              <a:rPr lang="en-US" altLang="en-US" sz="2400" b="1" dirty="0" err="1">
                <a:latin typeface="Times New Roman" panose="02020603050405020304" pitchFamily="18" charset="0"/>
              </a:rPr>
              <a:t>ại</a:t>
            </a:r>
            <a:r>
              <a:rPr lang="en-US" altLang="en-US" sz="2400" b="1" dirty="0">
                <a:latin typeface="Times New Roman" panose="02020603050405020304" pitchFamily="18" charset="0"/>
              </a:rPr>
              <a:t> d</a:t>
            </a:r>
            <a:r>
              <a:rPr lang="vi-VN" altLang="en-US" sz="2400" b="1" dirty="0" err="1">
                <a:latin typeface="Times New Roman" panose="02020603050405020304" pitchFamily="18" charset="0"/>
              </a:rPr>
              <a:t>ươ</a:t>
            </a:r>
            <a:r>
              <a:rPr lang="en-US" altLang="en-US" sz="2400" b="1" dirty="0">
                <a:latin typeface="Times New Roman" panose="02020603050405020304" pitchFamily="18" charset="0"/>
              </a:rPr>
              <a:t>ng. </a:t>
            </a:r>
          </a:p>
          <a:p>
            <a:pPr algn="just" eaLnBrk="0" hangingPunct="0"/>
            <a:r>
              <a:rPr lang="en-US" altLang="en-US" sz="2400" b="1" dirty="0" err="1">
                <a:latin typeface="Times New Roman" panose="02020603050405020304" pitchFamily="18" charset="0"/>
              </a:rPr>
              <a:t>Trên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cạn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núi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lửa</a:t>
            </a:r>
            <a:r>
              <a:rPr lang="en-US" altLang="en-US" sz="2400" b="1" dirty="0">
                <a:latin typeface="Times New Roman" panose="02020603050405020304" pitchFamily="18" charset="0"/>
              </a:rPr>
              <a:t> hoạt </a:t>
            </a:r>
            <a:r>
              <a:rPr lang="vi-VN" altLang="en-US" sz="2400" b="1" dirty="0">
                <a:latin typeface="Times New Roman" panose="02020603050405020304" pitchFamily="18" charset="0"/>
              </a:rPr>
              <a:t>đ</a:t>
            </a:r>
            <a:r>
              <a:rPr lang="en-US" altLang="en-US" sz="2400" b="1" dirty="0" err="1">
                <a:latin typeface="Times New Roman" panose="02020603050405020304" pitchFamily="18" charset="0"/>
              </a:rPr>
              <a:t>ộng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tia</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tử</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ngoại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tác</a:t>
            </a:r>
            <a:r>
              <a:rPr lang="en-US" altLang="en-US" sz="2400" b="1" dirty="0">
                <a:latin typeface="Times New Roman" panose="02020603050405020304" pitchFamily="18" charset="0"/>
              </a:rPr>
              <a:t> </a:t>
            </a:r>
            <a:r>
              <a:rPr lang="vi-VN" altLang="en-US" sz="2400" b="1" dirty="0">
                <a:latin typeface="Times New Roman" panose="02020603050405020304" pitchFamily="18" charset="0"/>
              </a:rPr>
              <a:t>đ</a:t>
            </a:r>
            <a:r>
              <a:rPr lang="en-US" altLang="en-US" sz="2400" b="1" dirty="0" err="1">
                <a:latin typeface="Times New Roman" panose="02020603050405020304" pitchFamily="18" charset="0"/>
              </a:rPr>
              <a:t>ộng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trực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tiếp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lên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bề</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mặt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Trái</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Đất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dẫn</a:t>
            </a:r>
            <a:r>
              <a:rPr lang="en-US" altLang="en-US" sz="2400" b="1" dirty="0">
                <a:latin typeface="Times New Roman" panose="02020603050405020304" pitchFamily="18" charset="0"/>
              </a:rPr>
              <a:t> </a:t>
            </a:r>
            <a:r>
              <a:rPr lang="vi-VN" altLang="en-US" sz="2400" b="1" dirty="0">
                <a:latin typeface="Times New Roman" panose="02020603050405020304" pitchFamily="18" charset="0"/>
              </a:rPr>
              <a:t>đ</a:t>
            </a:r>
            <a:r>
              <a:rPr lang="en-US" altLang="en-US" sz="2400" b="1" dirty="0" err="1">
                <a:latin typeface="Times New Roman" panose="02020603050405020304" pitchFamily="18" charset="0"/>
              </a:rPr>
              <a:t>ến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chỉ</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xuất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hiện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sinh</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vật</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bậc</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thấp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vẫn</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sống</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tập</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trung</a:t>
            </a:r>
            <a:r>
              <a:rPr lang="en-US" altLang="en-US" sz="2400" b="1" dirty="0">
                <a:latin typeface="Times New Roman" panose="02020603050405020304" pitchFamily="18" charset="0"/>
              </a:rPr>
              <a:t> d</a:t>
            </a:r>
            <a:r>
              <a:rPr lang="vi-VN" altLang="en-US" sz="2400" b="1" dirty="0">
                <a:latin typeface="Times New Roman" panose="02020603050405020304" pitchFamily="18" charset="0"/>
              </a:rPr>
              <a:t>ư</a:t>
            </a:r>
            <a:r>
              <a:rPr lang="en-US" altLang="en-US" sz="2400" b="1" dirty="0" err="1">
                <a:latin typeface="Times New Roman" panose="02020603050405020304" pitchFamily="18" charset="0"/>
              </a:rPr>
              <a:t>ới</a:t>
            </a:r>
            <a:r>
              <a:rPr lang="en-US" altLang="en-US" sz="2400" b="1" dirty="0">
                <a:latin typeface="Times New Roman" panose="02020603050405020304" pitchFamily="18" charset="0"/>
              </a:rPr>
              <a:t> n</a:t>
            </a:r>
            <a:r>
              <a:rPr lang="vi-VN" altLang="en-US" sz="2400" b="1" dirty="0">
                <a:latin typeface="Times New Roman" panose="02020603050405020304" pitchFamily="18" charset="0"/>
              </a:rPr>
              <a:t>ư</a:t>
            </a:r>
            <a:r>
              <a:rPr lang="en-US" altLang="en-US" sz="2400" b="1" dirty="0" err="1">
                <a:latin typeface="Times New Roman" panose="02020603050405020304" pitchFamily="18" charset="0"/>
              </a:rPr>
              <a:t>ớc</a:t>
            </a:r>
            <a:r>
              <a:rPr lang="en-US" altLang="en-US" sz="2400" b="1" dirty="0">
                <a:latin typeface="Times New Roman" panose="02020603050405020304" pitchFamily="18" charset="0"/>
              </a:rPr>
              <a:t>.</a:t>
            </a:r>
          </a:p>
        </p:txBody>
      </p:sp>
      <p:sp>
        <p:nvSpPr>
          <p:cNvPr id="51209" name="Rectangle 9">
            <a:extLst>
              <a:ext uri="{FF2B5EF4-FFF2-40B4-BE49-F238E27FC236}">
                <a16:creationId xmlns:a16="http://schemas.microsoft.com/office/drawing/2014/main" id="{9FB6D4D1-AC13-4209-9D80-5DF59806992F}"/>
              </a:ext>
            </a:extLst>
          </p:cNvPr>
          <p:cNvSpPr>
            <a:spLocks noChangeArrowheads="1"/>
          </p:cNvSpPr>
          <p:nvPr/>
        </p:nvSpPr>
        <p:spPr bwMode="auto">
          <a:xfrm>
            <a:off x="6324600" y="6477000"/>
            <a:ext cx="2057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ĐẠI NGUYÊN SINH</a:t>
            </a:r>
          </a:p>
        </p:txBody>
      </p:sp>
      <p:pic>
        <p:nvPicPr>
          <p:cNvPr id="51210" name="Picture 4" descr="nuilua19">
            <a:extLst>
              <a:ext uri="{FF2B5EF4-FFF2-40B4-BE49-F238E27FC236}">
                <a16:creationId xmlns:a16="http://schemas.microsoft.com/office/drawing/2014/main" id="{9D2E55DA-902A-420E-B633-4EFC93A0F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
            <a:ext cx="3581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Rectangle 11">
            <a:extLst>
              <a:ext uri="{FF2B5EF4-FFF2-40B4-BE49-F238E27FC236}">
                <a16:creationId xmlns:a16="http://schemas.microsoft.com/office/drawing/2014/main" id="{0C00CB83-078D-42D4-9CFF-2F4B58E4A58B}"/>
              </a:ext>
            </a:extLst>
          </p:cNvPr>
          <p:cNvSpPr>
            <a:spLocks noChangeArrowheads="1"/>
          </p:cNvSpPr>
          <p:nvPr/>
        </p:nvSpPr>
        <p:spPr bwMode="auto">
          <a:xfrm>
            <a:off x="5867400" y="3352800"/>
            <a:ext cx="2819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ĐẠI THÁI CỔ</a:t>
            </a:r>
          </a:p>
        </p:txBody>
      </p:sp>
      <p:sp>
        <p:nvSpPr>
          <p:cNvPr id="51212" name="Rectangle 12">
            <a:extLst>
              <a:ext uri="{FF2B5EF4-FFF2-40B4-BE49-F238E27FC236}">
                <a16:creationId xmlns:a16="http://schemas.microsoft.com/office/drawing/2014/main" id="{EEDFAA1C-7ADB-4ACF-B9A3-BDAAB388C708}"/>
              </a:ext>
            </a:extLst>
          </p:cNvPr>
          <p:cNvSpPr>
            <a:spLocks noChangeArrowheads="1"/>
          </p:cNvSpPr>
          <p:nvPr/>
        </p:nvSpPr>
        <p:spPr bwMode="auto">
          <a:xfrm>
            <a:off x="304800" y="1295400"/>
            <a:ext cx="46482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200" b="1">
                <a:latin typeface="Times New Roman" panose="02020603050405020304" pitchFamily="18" charset="0"/>
              </a:rPr>
              <a:t>a) Sự phân chia lịch sử Trái Đất</a:t>
            </a:r>
          </a:p>
          <a:p>
            <a:pPr eaLnBrk="0" hangingPunct="0"/>
            <a:r>
              <a:rPr lang="en-US" altLang="en-US" sz="2200" b="1">
                <a:solidFill>
                  <a:srgbClr val="FF3300"/>
                </a:solidFill>
                <a:latin typeface="Times New Roman" panose="02020603050405020304" pitchFamily="18" charset="0"/>
              </a:rPr>
              <a:t>b) Sinh vật trong các đại địa chất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a:extLst>
              <a:ext uri="{FF2B5EF4-FFF2-40B4-BE49-F238E27FC236}">
                <a16:creationId xmlns:a16="http://schemas.microsoft.com/office/drawing/2014/main" id="{44B52B57-A484-4951-8388-717085DD907F}"/>
              </a:ext>
            </a:extLst>
          </p:cNvPr>
          <p:cNvGrpSpPr>
            <a:grpSpLocks/>
          </p:cNvGrpSpPr>
          <p:nvPr/>
        </p:nvGrpSpPr>
        <p:grpSpPr bwMode="auto">
          <a:xfrm>
            <a:off x="0" y="1905000"/>
            <a:ext cx="4343400" cy="2420938"/>
            <a:chOff x="3456" y="1248"/>
            <a:chExt cx="2248" cy="1562"/>
          </a:xfrm>
        </p:grpSpPr>
        <p:pic>
          <p:nvPicPr>
            <p:cNvPr id="52227" name="Picture 36" descr="Dong vat ki Cambri">
              <a:extLst>
                <a:ext uri="{FF2B5EF4-FFF2-40B4-BE49-F238E27FC236}">
                  <a16:creationId xmlns:a16="http://schemas.microsoft.com/office/drawing/2014/main" id="{AECF619F-A394-42A2-A7D1-306DD53B2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6" y="1248"/>
              <a:ext cx="2248" cy="1562"/>
            </a:xfrm>
            <a:prstGeom prst="rect">
              <a:avLst/>
            </a:prstGeom>
            <a:noFill/>
            <a:ln w="9525">
              <a:pattFill prst="horzBrick">
                <a:fgClr>
                  <a:srgbClr val="66FF33"/>
                </a:fgClr>
                <a:bgClr>
                  <a:srgbClr val="FF0066"/>
                </a:bgClr>
              </a:pattFill>
              <a:miter lim="800000"/>
              <a:headEnd/>
              <a:tailEnd/>
            </a:ln>
            <a:extLst>
              <a:ext uri="{909E8E84-426E-40DD-AFC4-6F175D3DCCD1}">
                <a14:hiddenFill xmlns:a14="http://schemas.microsoft.com/office/drawing/2010/main">
                  <a:solidFill>
                    <a:srgbClr val="FFFFFF"/>
                  </a:solidFill>
                </a14:hiddenFill>
              </a:ext>
            </a:extLst>
          </p:spPr>
        </p:pic>
        <p:sp>
          <p:nvSpPr>
            <p:cNvPr id="52228" name="Rectangle 37">
              <a:extLst>
                <a:ext uri="{FF2B5EF4-FFF2-40B4-BE49-F238E27FC236}">
                  <a16:creationId xmlns:a16="http://schemas.microsoft.com/office/drawing/2014/main" id="{4C10BA36-17E0-46F8-8A79-A6157634E32C}"/>
                </a:ext>
              </a:extLst>
            </p:cNvPr>
            <p:cNvSpPr>
              <a:spLocks noChangeArrowheads="1"/>
            </p:cNvSpPr>
            <p:nvPr/>
          </p:nvSpPr>
          <p:spPr bwMode="auto">
            <a:xfrm>
              <a:off x="3456" y="1248"/>
              <a:ext cx="644"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solidFill>
                    <a:schemeClr val="bg1"/>
                  </a:solidFill>
                  <a:latin typeface="Times New Roman" panose="02020603050405020304" pitchFamily="18" charset="0"/>
                </a:rPr>
                <a:t>Kỉ Cambri</a:t>
              </a:r>
            </a:p>
          </p:txBody>
        </p:sp>
      </p:grpSp>
      <p:grpSp>
        <p:nvGrpSpPr>
          <p:cNvPr id="3" name="Group 32">
            <a:extLst>
              <a:ext uri="{FF2B5EF4-FFF2-40B4-BE49-F238E27FC236}">
                <a16:creationId xmlns:a16="http://schemas.microsoft.com/office/drawing/2014/main" id="{106ED41B-B7C4-4520-888D-3B64A01A88BE}"/>
              </a:ext>
            </a:extLst>
          </p:cNvPr>
          <p:cNvGrpSpPr>
            <a:grpSpLocks/>
          </p:cNvGrpSpPr>
          <p:nvPr/>
        </p:nvGrpSpPr>
        <p:grpSpPr bwMode="auto">
          <a:xfrm>
            <a:off x="4419600" y="1905000"/>
            <a:ext cx="4648200" cy="2381250"/>
            <a:chOff x="720" y="1248"/>
            <a:chExt cx="2287" cy="1559"/>
          </a:xfrm>
        </p:grpSpPr>
        <p:pic>
          <p:nvPicPr>
            <p:cNvPr id="52230" name="Picture 33" descr="plan-pistes-monts-jura">
              <a:extLst>
                <a:ext uri="{FF2B5EF4-FFF2-40B4-BE49-F238E27FC236}">
                  <a16:creationId xmlns:a16="http://schemas.microsoft.com/office/drawing/2014/main" id="{54AECCC0-3F84-4DE5-B146-F45598CB0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33" t="23636" r="18518"/>
            <a:stretch>
              <a:fillRect/>
            </a:stretch>
          </p:blipFill>
          <p:spPr bwMode="auto">
            <a:xfrm>
              <a:off x="720" y="1261"/>
              <a:ext cx="2287" cy="1546"/>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52231" name="Rectangle 34">
              <a:extLst>
                <a:ext uri="{FF2B5EF4-FFF2-40B4-BE49-F238E27FC236}">
                  <a16:creationId xmlns:a16="http://schemas.microsoft.com/office/drawing/2014/main" id="{158F7143-9A01-4292-812C-15AF3D4445FC}"/>
                </a:ext>
              </a:extLst>
            </p:cNvPr>
            <p:cNvSpPr>
              <a:spLocks noChangeArrowheads="1"/>
            </p:cNvSpPr>
            <p:nvPr/>
          </p:nvSpPr>
          <p:spPr bwMode="auto">
            <a:xfrm>
              <a:off x="720" y="1248"/>
              <a:ext cx="48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latin typeface="Times New Roman" panose="02020603050405020304" pitchFamily="18" charset="0"/>
                </a:rPr>
                <a:t>Oc</a:t>
              </a:r>
              <a:r>
                <a:rPr lang="vi-VN" altLang="en-US" b="1">
                  <a:latin typeface="Times New Roman" panose="02020603050405020304" pitchFamily="18" charset="0"/>
                </a:rPr>
                <a:t>đ</a:t>
              </a:r>
              <a:r>
                <a:rPr lang="en-US" altLang="en-US" b="1">
                  <a:latin typeface="Times New Roman" panose="02020603050405020304" pitchFamily="18" charset="0"/>
                </a:rPr>
                <a:t>ôvic</a:t>
              </a:r>
            </a:p>
          </p:txBody>
        </p:sp>
      </p:grpSp>
      <p:grpSp>
        <p:nvGrpSpPr>
          <p:cNvPr id="4" name="Group 29">
            <a:extLst>
              <a:ext uri="{FF2B5EF4-FFF2-40B4-BE49-F238E27FC236}">
                <a16:creationId xmlns:a16="http://schemas.microsoft.com/office/drawing/2014/main" id="{7386EA1E-4039-43D6-99E2-63F83B6FB7B4}"/>
              </a:ext>
            </a:extLst>
          </p:cNvPr>
          <p:cNvGrpSpPr>
            <a:grpSpLocks/>
          </p:cNvGrpSpPr>
          <p:nvPr/>
        </p:nvGrpSpPr>
        <p:grpSpPr bwMode="auto">
          <a:xfrm>
            <a:off x="1371600" y="4391025"/>
            <a:ext cx="6553200" cy="2466975"/>
            <a:chOff x="1776" y="2544"/>
            <a:chExt cx="2328" cy="1615"/>
          </a:xfrm>
        </p:grpSpPr>
        <p:pic>
          <p:nvPicPr>
            <p:cNvPr id="52233" name="Picture 30" descr="thuc vat ki Devon">
              <a:extLst>
                <a:ext uri="{FF2B5EF4-FFF2-40B4-BE49-F238E27FC236}">
                  <a16:creationId xmlns:a16="http://schemas.microsoft.com/office/drawing/2014/main" id="{84979769-C186-491F-BD4C-20318D5E91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2544"/>
              <a:ext cx="2328" cy="161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2234" name="Rectangle 31">
              <a:extLst>
                <a:ext uri="{FF2B5EF4-FFF2-40B4-BE49-F238E27FC236}">
                  <a16:creationId xmlns:a16="http://schemas.microsoft.com/office/drawing/2014/main" id="{39D710A9-D5ED-4F31-86E2-10222CD3B8C4}"/>
                </a:ext>
              </a:extLst>
            </p:cNvPr>
            <p:cNvSpPr>
              <a:spLocks noChangeArrowheads="1"/>
            </p:cNvSpPr>
            <p:nvPr/>
          </p:nvSpPr>
          <p:spPr bwMode="auto">
            <a:xfrm>
              <a:off x="1776" y="2544"/>
              <a:ext cx="34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b="1">
                  <a:latin typeface="Times New Roman" panose="02020603050405020304" pitchFamily="18" charset="0"/>
                </a:rPr>
                <a:t>Kỉ Silua</a:t>
              </a:r>
            </a:p>
          </p:txBody>
        </p:sp>
      </p:grpSp>
      <p:grpSp>
        <p:nvGrpSpPr>
          <p:cNvPr id="5" name="Group 20">
            <a:extLst>
              <a:ext uri="{FF2B5EF4-FFF2-40B4-BE49-F238E27FC236}">
                <a16:creationId xmlns:a16="http://schemas.microsoft.com/office/drawing/2014/main" id="{8A40496D-AB27-4C1F-B44F-29A188FC3D9B}"/>
              </a:ext>
            </a:extLst>
          </p:cNvPr>
          <p:cNvGrpSpPr>
            <a:grpSpLocks/>
          </p:cNvGrpSpPr>
          <p:nvPr/>
        </p:nvGrpSpPr>
        <p:grpSpPr bwMode="auto">
          <a:xfrm>
            <a:off x="4419600" y="1933575"/>
            <a:ext cx="4724400" cy="2314575"/>
            <a:chOff x="0" y="1104"/>
            <a:chExt cx="1776" cy="1200"/>
          </a:xfrm>
        </p:grpSpPr>
        <p:pic>
          <p:nvPicPr>
            <p:cNvPr id="52236" name="Picture 21" descr="Picture1">
              <a:extLst>
                <a:ext uri="{FF2B5EF4-FFF2-40B4-BE49-F238E27FC236}">
                  <a16:creationId xmlns:a16="http://schemas.microsoft.com/office/drawing/2014/main" id="{4282E230-DD16-4B58-BC99-37080116B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04"/>
              <a:ext cx="1776" cy="1200"/>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52237" name="Text Box 22">
              <a:extLst>
                <a:ext uri="{FF2B5EF4-FFF2-40B4-BE49-F238E27FC236}">
                  <a16:creationId xmlns:a16="http://schemas.microsoft.com/office/drawing/2014/main" id="{4F28543B-AB6B-4996-A5E0-62E5BCA92889}"/>
                </a:ext>
              </a:extLst>
            </p:cNvPr>
            <p:cNvSpPr txBox="1">
              <a:spLocks noChangeArrowheads="1"/>
            </p:cNvSpPr>
            <p:nvPr/>
          </p:nvSpPr>
          <p:spPr bwMode="auto">
            <a:xfrm>
              <a:off x="1216" y="2104"/>
              <a:ext cx="552" cy="158"/>
            </a:xfrm>
            <a:prstGeom prst="rect">
              <a:avLst/>
            </a:prstGeom>
            <a:solidFill>
              <a:schemeClr val="tx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0" hangingPunct="0">
                <a:spcBef>
                  <a:spcPct val="50000"/>
                </a:spcBef>
              </a:pPr>
              <a:r>
                <a:rPr lang="en-US" altLang="en-US" sz="1400">
                  <a:solidFill>
                    <a:schemeClr val="bg1"/>
                  </a:solidFill>
                  <a:latin typeface="Times New Roman" panose="02020603050405020304" pitchFamily="18" charset="0"/>
                </a:rPr>
                <a:t>Kỉ Pecmi</a:t>
              </a:r>
            </a:p>
          </p:txBody>
        </p:sp>
      </p:grpSp>
      <p:grpSp>
        <p:nvGrpSpPr>
          <p:cNvPr id="6" name="Group 23">
            <a:extLst>
              <a:ext uri="{FF2B5EF4-FFF2-40B4-BE49-F238E27FC236}">
                <a16:creationId xmlns:a16="http://schemas.microsoft.com/office/drawing/2014/main" id="{90892421-DDA0-4B67-B5C9-A91C94F35145}"/>
              </a:ext>
            </a:extLst>
          </p:cNvPr>
          <p:cNvGrpSpPr>
            <a:grpSpLocks/>
          </p:cNvGrpSpPr>
          <p:nvPr/>
        </p:nvGrpSpPr>
        <p:grpSpPr bwMode="auto">
          <a:xfrm>
            <a:off x="76200" y="1905000"/>
            <a:ext cx="4724400" cy="2438400"/>
            <a:chOff x="1872" y="1104"/>
            <a:chExt cx="1800" cy="1200"/>
          </a:xfrm>
        </p:grpSpPr>
        <p:pic>
          <p:nvPicPr>
            <p:cNvPr id="52239" name="Picture 24" descr="quyet co dai">
              <a:extLst>
                <a:ext uri="{FF2B5EF4-FFF2-40B4-BE49-F238E27FC236}">
                  <a16:creationId xmlns:a16="http://schemas.microsoft.com/office/drawing/2014/main" id="{1B7D2386-A39F-404A-A4E3-9CF1CF25A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1104"/>
              <a:ext cx="1776" cy="1200"/>
            </a:xfrm>
            <a:prstGeom prst="rect">
              <a:avLst/>
            </a:prstGeom>
            <a:noFill/>
            <a:ln w="28575">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52240" name="Text Box 25">
              <a:extLst>
                <a:ext uri="{FF2B5EF4-FFF2-40B4-BE49-F238E27FC236}">
                  <a16:creationId xmlns:a16="http://schemas.microsoft.com/office/drawing/2014/main" id="{7C0572B3-6C4C-42D7-BB16-23350C8166C8}"/>
                </a:ext>
              </a:extLst>
            </p:cNvPr>
            <p:cNvSpPr txBox="1">
              <a:spLocks noChangeArrowheads="1"/>
            </p:cNvSpPr>
            <p:nvPr/>
          </p:nvSpPr>
          <p:spPr bwMode="auto">
            <a:xfrm>
              <a:off x="3120" y="1104"/>
              <a:ext cx="552" cy="150"/>
            </a:xfrm>
            <a:prstGeom prst="rect">
              <a:avLst/>
            </a:prstGeom>
            <a:solidFill>
              <a:schemeClr val="tx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0" hangingPunct="0">
                <a:spcBef>
                  <a:spcPct val="50000"/>
                </a:spcBef>
              </a:pPr>
              <a:r>
                <a:rPr lang="en-US" altLang="en-US" sz="1400">
                  <a:solidFill>
                    <a:schemeClr val="bg1"/>
                  </a:solidFill>
                  <a:latin typeface="Times New Roman" panose="02020603050405020304" pitchFamily="18" charset="0"/>
                </a:rPr>
                <a:t>Kỉ cacbon</a:t>
              </a:r>
            </a:p>
          </p:txBody>
        </p:sp>
      </p:grpSp>
      <p:sp>
        <p:nvSpPr>
          <p:cNvPr id="41" name="Text Box 44">
            <a:extLst>
              <a:ext uri="{FF2B5EF4-FFF2-40B4-BE49-F238E27FC236}">
                <a16:creationId xmlns:a16="http://schemas.microsoft.com/office/drawing/2014/main" id="{80563602-24EC-4432-B8E9-2681C442289A}"/>
              </a:ext>
            </a:extLst>
          </p:cNvPr>
          <p:cNvSpPr txBox="1">
            <a:spLocks noChangeArrowheads="1"/>
          </p:cNvSpPr>
          <p:nvPr/>
        </p:nvSpPr>
        <p:spPr bwMode="auto">
          <a:xfrm>
            <a:off x="1371600" y="1004888"/>
            <a:ext cx="403860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400" b="1"/>
              <a:t>Là </a:t>
            </a:r>
            <a:r>
              <a:rPr lang="vi-VN" altLang="en-US" sz="2400" b="1"/>
              <a:t>đ</a:t>
            </a:r>
            <a:r>
              <a:rPr lang="en-US" altLang="en-US" sz="2400" b="1"/>
              <a:t>ại chinh phục </a:t>
            </a:r>
            <a:r>
              <a:rPr lang="vi-VN" altLang="en-US" sz="2400" b="1"/>
              <a:t>đ</a:t>
            </a:r>
            <a:r>
              <a:rPr lang="en-US" altLang="en-US" sz="2400" b="1"/>
              <a:t>ất liền của thực vật, </a:t>
            </a:r>
            <a:r>
              <a:rPr lang="vi-VN" altLang="en-US" sz="2400" b="1"/>
              <a:t>đ</a:t>
            </a:r>
            <a:r>
              <a:rPr lang="en-US" altLang="en-US" sz="2400" b="1"/>
              <a:t>ộng vật.</a:t>
            </a:r>
          </a:p>
        </p:txBody>
      </p:sp>
      <p:sp>
        <p:nvSpPr>
          <p:cNvPr id="42" name="Rectangle 45">
            <a:extLst>
              <a:ext uri="{FF2B5EF4-FFF2-40B4-BE49-F238E27FC236}">
                <a16:creationId xmlns:a16="http://schemas.microsoft.com/office/drawing/2014/main" id="{57A1C100-E8BB-4D5B-8183-6D74B48D8F5D}"/>
              </a:ext>
            </a:extLst>
          </p:cNvPr>
          <p:cNvSpPr>
            <a:spLocks noChangeArrowheads="1"/>
          </p:cNvSpPr>
          <p:nvPr/>
        </p:nvSpPr>
        <p:spPr bwMode="auto">
          <a:xfrm>
            <a:off x="76200" y="685800"/>
            <a:ext cx="1295400" cy="11430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400" b="1">
                <a:solidFill>
                  <a:srgbClr val="0000FF"/>
                </a:solidFill>
              </a:rPr>
              <a:t>Đại</a:t>
            </a:r>
          </a:p>
          <a:p>
            <a:pPr algn="ctr">
              <a:spcBef>
                <a:spcPct val="20000"/>
              </a:spcBef>
            </a:pPr>
            <a:r>
              <a:rPr lang="en-US" altLang="en-US" sz="2400" b="1">
                <a:solidFill>
                  <a:srgbClr val="0000FF"/>
                </a:solidFill>
              </a:rPr>
              <a:t>Cổ sinh</a:t>
            </a:r>
          </a:p>
        </p:txBody>
      </p:sp>
      <p:sp>
        <p:nvSpPr>
          <p:cNvPr id="52243" name="Text Box 15">
            <a:extLst>
              <a:ext uri="{FF2B5EF4-FFF2-40B4-BE49-F238E27FC236}">
                <a16:creationId xmlns:a16="http://schemas.microsoft.com/office/drawing/2014/main" id="{17C136B0-74EE-47F6-8829-417914248E3C}"/>
              </a:ext>
            </a:extLst>
          </p:cNvPr>
          <p:cNvSpPr txBox="1">
            <a:spLocks noChangeArrowheads="1"/>
          </p:cNvSpPr>
          <p:nvPr/>
        </p:nvSpPr>
        <p:spPr bwMode="auto">
          <a:xfrm>
            <a:off x="228600" y="152400"/>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000" b="1">
                <a:solidFill>
                  <a:srgbClr val="0000FF"/>
                </a:solidFill>
              </a:rPr>
              <a:t>II. LỊCH SỬ PHÁT TRIỂN CỦA SINH GIỚI QUA CÁC </a:t>
            </a:r>
            <a:r>
              <a:rPr lang="vi-VN" altLang="en-US" sz="2000" b="1">
                <a:solidFill>
                  <a:srgbClr val="0000FF"/>
                </a:solidFill>
              </a:rPr>
              <a:t>Đ</a:t>
            </a:r>
            <a:r>
              <a:rPr lang="en-US" altLang="en-US" sz="2000" b="1">
                <a:solidFill>
                  <a:srgbClr val="0000FF"/>
                </a:solidFill>
              </a:rPr>
              <a:t>ẠI </a:t>
            </a:r>
            <a:r>
              <a:rPr lang="vi-VN" altLang="en-US" sz="2000" b="1">
                <a:solidFill>
                  <a:srgbClr val="0000FF"/>
                </a:solidFill>
              </a:rPr>
              <a:t>Đ</a:t>
            </a:r>
            <a:r>
              <a:rPr lang="en-US" altLang="en-US" sz="2000" b="1">
                <a:solidFill>
                  <a:srgbClr val="0000FF"/>
                </a:solidFill>
              </a:rPr>
              <a:t>ỊA CHẤT.</a:t>
            </a:r>
          </a:p>
        </p:txBody>
      </p:sp>
      <p:grpSp>
        <p:nvGrpSpPr>
          <p:cNvPr id="7" name="Group 63">
            <a:extLst>
              <a:ext uri="{FF2B5EF4-FFF2-40B4-BE49-F238E27FC236}">
                <a16:creationId xmlns:a16="http://schemas.microsoft.com/office/drawing/2014/main" id="{255C4091-AC8A-4C11-BAA4-003B68865AFF}"/>
              </a:ext>
            </a:extLst>
          </p:cNvPr>
          <p:cNvGrpSpPr>
            <a:grpSpLocks/>
          </p:cNvGrpSpPr>
          <p:nvPr/>
        </p:nvGrpSpPr>
        <p:grpSpPr bwMode="auto">
          <a:xfrm>
            <a:off x="0" y="1905000"/>
            <a:ext cx="4419600" cy="2438400"/>
            <a:chOff x="288" y="3264"/>
            <a:chExt cx="1825" cy="1293"/>
          </a:xfrm>
        </p:grpSpPr>
        <p:pic>
          <p:nvPicPr>
            <p:cNvPr id="52245" name="Picture 43" descr="khunglong1">
              <a:extLst>
                <a:ext uri="{FF2B5EF4-FFF2-40B4-BE49-F238E27FC236}">
                  <a16:creationId xmlns:a16="http://schemas.microsoft.com/office/drawing/2014/main" id="{88F16B7F-B7C3-4501-8E1F-3F8065EED1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 y="3264"/>
              <a:ext cx="1825" cy="129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2246" name="Text Box 44">
              <a:extLst>
                <a:ext uri="{FF2B5EF4-FFF2-40B4-BE49-F238E27FC236}">
                  <a16:creationId xmlns:a16="http://schemas.microsoft.com/office/drawing/2014/main" id="{F489C594-0101-4846-946B-D0ADC721F958}"/>
                </a:ext>
              </a:extLst>
            </p:cNvPr>
            <p:cNvSpPr txBox="1">
              <a:spLocks noChangeArrowheads="1"/>
            </p:cNvSpPr>
            <p:nvPr/>
          </p:nvSpPr>
          <p:spPr bwMode="auto">
            <a:xfrm>
              <a:off x="1105" y="4301"/>
              <a:ext cx="983" cy="211"/>
            </a:xfrm>
            <a:prstGeom prst="rect">
              <a:avLst/>
            </a:prstGeom>
            <a:solidFill>
              <a:schemeClr val="tx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en-US" altLang="en-US" sz="2000" b="1">
                  <a:solidFill>
                    <a:srgbClr val="FF0000"/>
                  </a:solidFill>
                  <a:latin typeface="Times New Roman" panose="02020603050405020304" pitchFamily="18" charset="0"/>
                </a:rPr>
                <a:t>Kỉ Triat</a:t>
              </a:r>
            </a:p>
          </p:txBody>
        </p:sp>
      </p:grpSp>
      <p:grpSp>
        <p:nvGrpSpPr>
          <p:cNvPr id="8" name="Group 61">
            <a:extLst>
              <a:ext uri="{FF2B5EF4-FFF2-40B4-BE49-F238E27FC236}">
                <a16:creationId xmlns:a16="http://schemas.microsoft.com/office/drawing/2014/main" id="{CFBBBD22-691D-404B-88C8-6E0E5412F697}"/>
              </a:ext>
            </a:extLst>
          </p:cNvPr>
          <p:cNvGrpSpPr>
            <a:grpSpLocks/>
          </p:cNvGrpSpPr>
          <p:nvPr/>
        </p:nvGrpSpPr>
        <p:grpSpPr bwMode="auto">
          <a:xfrm>
            <a:off x="4419600" y="1981200"/>
            <a:ext cx="4724400" cy="2346325"/>
            <a:chOff x="311" y="1743"/>
            <a:chExt cx="1826" cy="1304"/>
          </a:xfrm>
        </p:grpSpPr>
        <p:pic>
          <p:nvPicPr>
            <p:cNvPr id="52248" name="Picture 40" descr="sinh vat dai trung sinh">
              <a:extLst>
                <a:ext uri="{FF2B5EF4-FFF2-40B4-BE49-F238E27FC236}">
                  <a16:creationId xmlns:a16="http://schemas.microsoft.com/office/drawing/2014/main" id="{D6B7A255-F0C9-47A1-9D77-9628198901CB}"/>
                </a:ext>
              </a:extLst>
            </p:cNvPr>
            <p:cNvPicPr>
              <a:picLocks noChangeAspect="1" noChangeArrowheads="1"/>
            </p:cNvPicPr>
            <p:nvPr/>
          </p:nvPicPr>
          <p:blipFill>
            <a:blip r:embed="rId8">
              <a:lum bright="12000"/>
              <a:extLst>
                <a:ext uri="{28A0092B-C50C-407E-A947-70E740481C1C}">
                  <a14:useLocalDpi xmlns:a14="http://schemas.microsoft.com/office/drawing/2010/main" val="0"/>
                </a:ext>
              </a:extLst>
            </a:blip>
            <a:srcRect t="3668"/>
            <a:stretch>
              <a:fillRect/>
            </a:stretch>
          </p:blipFill>
          <p:spPr bwMode="auto">
            <a:xfrm>
              <a:off x="311" y="1743"/>
              <a:ext cx="1826" cy="130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2249" name="Text Box 41">
              <a:extLst>
                <a:ext uri="{FF2B5EF4-FFF2-40B4-BE49-F238E27FC236}">
                  <a16:creationId xmlns:a16="http://schemas.microsoft.com/office/drawing/2014/main" id="{8C8FEA4B-B9CE-49E4-9D0D-CA3EEA915360}"/>
                </a:ext>
              </a:extLst>
            </p:cNvPr>
            <p:cNvSpPr txBox="1">
              <a:spLocks noChangeArrowheads="1"/>
            </p:cNvSpPr>
            <p:nvPr/>
          </p:nvSpPr>
          <p:spPr bwMode="auto">
            <a:xfrm>
              <a:off x="1319" y="2788"/>
              <a:ext cx="803" cy="220"/>
            </a:xfrm>
            <a:prstGeom prst="rect">
              <a:avLst/>
            </a:prstGeom>
            <a:solidFill>
              <a:schemeClr val="tx1">
                <a:alpha val="5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en-US" altLang="en-US" sz="2000" b="1">
                  <a:solidFill>
                    <a:srgbClr val="FF0000"/>
                  </a:solidFill>
                  <a:latin typeface="Times New Roman" panose="02020603050405020304" pitchFamily="18" charset="0"/>
                </a:rPr>
                <a:t>Kỉ Jura</a:t>
              </a:r>
            </a:p>
          </p:txBody>
        </p:sp>
      </p:grpSp>
      <p:grpSp>
        <p:nvGrpSpPr>
          <p:cNvPr id="9" name="Group 62">
            <a:extLst>
              <a:ext uri="{FF2B5EF4-FFF2-40B4-BE49-F238E27FC236}">
                <a16:creationId xmlns:a16="http://schemas.microsoft.com/office/drawing/2014/main" id="{02ECF23E-DD2F-4E6E-BDB3-0D8FD493654F}"/>
              </a:ext>
            </a:extLst>
          </p:cNvPr>
          <p:cNvGrpSpPr>
            <a:grpSpLocks/>
          </p:cNvGrpSpPr>
          <p:nvPr/>
        </p:nvGrpSpPr>
        <p:grpSpPr bwMode="auto">
          <a:xfrm>
            <a:off x="5181600" y="4432300"/>
            <a:ext cx="3962400" cy="2425700"/>
            <a:chOff x="288" y="384"/>
            <a:chExt cx="1824" cy="1299"/>
          </a:xfrm>
        </p:grpSpPr>
        <p:pic>
          <p:nvPicPr>
            <p:cNvPr id="52251" name="Picture 37" descr="thú">
              <a:extLst>
                <a:ext uri="{FF2B5EF4-FFF2-40B4-BE49-F238E27FC236}">
                  <a16:creationId xmlns:a16="http://schemas.microsoft.com/office/drawing/2014/main" id="{A48F0DF4-B5F7-4E08-9221-85720CA73C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 y="384"/>
              <a:ext cx="1824" cy="1299"/>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2252" name="Text Box 38">
              <a:extLst>
                <a:ext uri="{FF2B5EF4-FFF2-40B4-BE49-F238E27FC236}">
                  <a16:creationId xmlns:a16="http://schemas.microsoft.com/office/drawing/2014/main" id="{4D4DFC4C-3E82-4143-B058-EF4169574687}"/>
                </a:ext>
              </a:extLst>
            </p:cNvPr>
            <p:cNvSpPr txBox="1">
              <a:spLocks noChangeArrowheads="1"/>
            </p:cNvSpPr>
            <p:nvPr/>
          </p:nvSpPr>
          <p:spPr bwMode="auto">
            <a:xfrm>
              <a:off x="1152" y="1457"/>
              <a:ext cx="936" cy="196"/>
            </a:xfrm>
            <a:prstGeom prst="rect">
              <a:avLst/>
            </a:prstGeom>
            <a:solidFill>
              <a:schemeClr val="tx1">
                <a:alpha val="4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spcBef>
                  <a:spcPct val="50000"/>
                </a:spcBef>
              </a:pPr>
              <a:r>
                <a:rPr lang="en-US" altLang="en-US" b="1">
                  <a:solidFill>
                    <a:srgbClr val="FF0000"/>
                  </a:solidFill>
                  <a:latin typeface="Times New Roman" panose="02020603050405020304" pitchFamily="18" charset="0"/>
                </a:rPr>
                <a:t>Kỉ Krêta</a:t>
              </a:r>
            </a:p>
          </p:txBody>
        </p:sp>
      </p:grpSp>
      <p:sp>
        <p:nvSpPr>
          <p:cNvPr id="47" name="Text Box 48">
            <a:extLst>
              <a:ext uri="{FF2B5EF4-FFF2-40B4-BE49-F238E27FC236}">
                <a16:creationId xmlns:a16="http://schemas.microsoft.com/office/drawing/2014/main" id="{15E6225F-9E28-4B00-8C98-994F4CA93639}"/>
              </a:ext>
            </a:extLst>
          </p:cNvPr>
          <p:cNvSpPr txBox="1">
            <a:spLocks noChangeArrowheads="1"/>
          </p:cNvSpPr>
          <p:nvPr/>
        </p:nvSpPr>
        <p:spPr bwMode="auto">
          <a:xfrm>
            <a:off x="1355725" y="5632450"/>
            <a:ext cx="37766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400" b="1"/>
              <a:t>Là </a:t>
            </a:r>
            <a:r>
              <a:rPr lang="vi-VN" altLang="en-US" sz="2400" b="1"/>
              <a:t>đ</a:t>
            </a:r>
            <a:r>
              <a:rPr lang="en-US" altLang="en-US" sz="2400" b="1"/>
              <a:t>ại phồn thịnh của cây Hạt trần và Bò sát.</a:t>
            </a:r>
          </a:p>
        </p:txBody>
      </p:sp>
      <p:sp>
        <p:nvSpPr>
          <p:cNvPr id="48" name="Rectangle 49">
            <a:extLst>
              <a:ext uri="{FF2B5EF4-FFF2-40B4-BE49-F238E27FC236}">
                <a16:creationId xmlns:a16="http://schemas.microsoft.com/office/drawing/2014/main" id="{C38A89CB-2F53-4FAB-AFEF-382D595DBBDA}"/>
              </a:ext>
            </a:extLst>
          </p:cNvPr>
          <p:cNvSpPr>
            <a:spLocks noChangeArrowheads="1"/>
          </p:cNvSpPr>
          <p:nvPr/>
        </p:nvSpPr>
        <p:spPr bwMode="auto">
          <a:xfrm>
            <a:off x="76200" y="5029200"/>
            <a:ext cx="1295400" cy="1447800"/>
          </a:xfrm>
          <a:prstGeom prst="rect">
            <a:avLst/>
          </a:prstGeom>
          <a:solidFill>
            <a:schemeClr val="bg1"/>
          </a:solidFill>
          <a:ln w="9525">
            <a:solidFill>
              <a:schemeClr val="tx1"/>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400" b="1">
                <a:solidFill>
                  <a:srgbClr val="0000FF"/>
                </a:solidFill>
              </a:rPr>
              <a:t>Đại</a:t>
            </a:r>
          </a:p>
          <a:p>
            <a:pPr algn="ctr">
              <a:spcBef>
                <a:spcPct val="20000"/>
              </a:spcBef>
            </a:pPr>
            <a:r>
              <a:rPr lang="en-US" altLang="en-US" sz="2400" b="1">
                <a:solidFill>
                  <a:srgbClr val="0000FF"/>
                </a:solidFill>
              </a:rPr>
              <a:t>Trung sinh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strips(downLeft)">
                                      <p:cBhvr>
                                        <p:cTn id="7" dur="50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8" presetClass="entr" presetSubtype="1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downLeft)">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strips(downRight)">
                                      <p:cBhvr>
                                        <p:cTn id="33" dur="500"/>
                                        <p:tgtEl>
                                          <p:spTgt spid="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xit" presetSubtype="16" fill="hold" nodeType="clickEffect">
                                  <p:stCondLst>
                                    <p:cond delay="0"/>
                                  </p:stCondLst>
                                  <p:childTnLst>
                                    <p:animEffect transition="out" filter="diamond(in)">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8" presetClass="exit" presetSubtype="16" fill="hold" nodeType="withEffect">
                                  <p:stCondLst>
                                    <p:cond delay="0"/>
                                  </p:stCondLst>
                                  <p:childTnLst>
                                    <p:animEffect transition="out" filter="diamond(in)">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strips(downRight)">
                                      <p:cBhvr>
                                        <p:cTn id="46" dur="500"/>
                                        <p:tgtEl>
                                          <p:spTgt spid="48"/>
                                        </p:tgtEl>
                                      </p:cBhvr>
                                    </p:animEffect>
                                  </p:childTnLst>
                                </p:cTn>
                              </p:par>
                              <p:par>
                                <p:cTn id="47" presetID="8" presetClass="exit" presetSubtype="16" fill="hold" nodeType="withEffect">
                                  <p:stCondLst>
                                    <p:cond delay="0"/>
                                  </p:stCondLst>
                                  <p:childTnLst>
                                    <p:animEffect transition="out" filter="diamond(in)">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8" presetClass="exit" presetSubtype="16" fill="hold" nodeType="withEffect">
                                  <p:stCondLst>
                                    <p:cond delay="0"/>
                                  </p:stCondLst>
                                  <p:childTnLst>
                                    <p:animEffect transition="out" filter="diamond(i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8" presetClass="exit" presetSubtype="16" fill="hold" nodeType="withEffect">
                                  <p:stCondLst>
                                    <p:cond delay="0"/>
                                  </p:stCondLst>
                                  <p:childTnLst>
                                    <p:animEffect transition="out" filter="diamond(in)">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6"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strips(downRight)">
                                      <p:cBhvr>
                                        <p:cTn id="60" dur="500"/>
                                        <p:tgtEl>
                                          <p:spTgt spid="7"/>
                                        </p:tgtEl>
                                      </p:cBhvr>
                                    </p:animEffect>
                                  </p:childTnLst>
                                </p:cTn>
                              </p:par>
                            </p:childTnLst>
                          </p:cTn>
                        </p:par>
                        <p:par>
                          <p:cTn id="61" fill="hold" nodeType="afterGroup">
                            <p:stCondLst>
                              <p:cond delay="500"/>
                            </p:stCondLst>
                            <p:childTnLst>
                              <p:par>
                                <p:cTn id="62" presetID="18" presetClass="entr" presetSubtype="6"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strips(downRight)">
                                      <p:cBhvr>
                                        <p:cTn id="64" dur="500"/>
                                        <p:tgtEl>
                                          <p:spTgt spid="8"/>
                                        </p:tgtEl>
                                      </p:cBhvr>
                                    </p:animEffect>
                                  </p:childTnLst>
                                </p:cTn>
                              </p:par>
                            </p:childTnLst>
                          </p:cTn>
                        </p:par>
                        <p:par>
                          <p:cTn id="65" fill="hold" nodeType="afterGroup">
                            <p:stCondLst>
                              <p:cond delay="1000"/>
                            </p:stCondLst>
                            <p:childTnLst>
                              <p:par>
                                <p:cTn id="66" presetID="18" presetClass="entr" presetSubtype="6" fill="hold"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strips(downRight)">
                                      <p:cBhvr>
                                        <p:cTn id="68" dur="500"/>
                                        <p:tgtEl>
                                          <p:spTgt spid="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3"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strips(upRight)">
                                      <p:cBhvr>
                                        <p:cTn id="7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5">
            <a:extLst>
              <a:ext uri="{FF2B5EF4-FFF2-40B4-BE49-F238E27FC236}">
                <a16:creationId xmlns:a16="http://schemas.microsoft.com/office/drawing/2014/main" id="{3B1B4534-CFF6-4105-B206-4683A4F39AAA}"/>
              </a:ext>
            </a:extLst>
          </p:cNvPr>
          <p:cNvSpPr txBox="1">
            <a:spLocks noChangeArrowheads="1"/>
          </p:cNvSpPr>
          <p:nvPr/>
        </p:nvSpPr>
        <p:spPr bwMode="auto">
          <a:xfrm>
            <a:off x="152400" y="152400"/>
            <a:ext cx="8839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100" b="1">
                <a:solidFill>
                  <a:srgbClr val="0000FF"/>
                </a:solidFill>
              </a:rPr>
              <a:t>II. LỊCH SỬ PHÁT TRIỂN CỦA SINH GIỚI QUA CÁC </a:t>
            </a:r>
            <a:r>
              <a:rPr lang="vi-VN" altLang="en-US" sz="2100" b="1">
                <a:solidFill>
                  <a:srgbClr val="0000FF"/>
                </a:solidFill>
              </a:rPr>
              <a:t>Đ</a:t>
            </a:r>
            <a:r>
              <a:rPr lang="en-US" altLang="en-US" sz="2100" b="1">
                <a:solidFill>
                  <a:srgbClr val="0000FF"/>
                </a:solidFill>
              </a:rPr>
              <a:t>ẠI </a:t>
            </a:r>
            <a:r>
              <a:rPr lang="vi-VN" altLang="en-US" sz="2100" b="1">
                <a:solidFill>
                  <a:srgbClr val="0000FF"/>
                </a:solidFill>
              </a:rPr>
              <a:t>Đ</a:t>
            </a:r>
            <a:r>
              <a:rPr lang="en-US" altLang="en-US" sz="2100" b="1">
                <a:solidFill>
                  <a:srgbClr val="0000FF"/>
                </a:solidFill>
              </a:rPr>
              <a:t>ỊA CHẤT.</a:t>
            </a:r>
          </a:p>
        </p:txBody>
      </p:sp>
      <p:sp>
        <p:nvSpPr>
          <p:cNvPr id="61443" name="Text Box 16">
            <a:extLst>
              <a:ext uri="{FF2B5EF4-FFF2-40B4-BE49-F238E27FC236}">
                <a16:creationId xmlns:a16="http://schemas.microsoft.com/office/drawing/2014/main" id="{13FDB1AD-D66F-4D38-92CE-FA15C9EBDAE6}"/>
              </a:ext>
            </a:extLst>
          </p:cNvPr>
          <p:cNvSpPr txBox="1">
            <a:spLocks noChangeArrowheads="1"/>
          </p:cNvSpPr>
          <p:nvPr/>
        </p:nvSpPr>
        <p:spPr bwMode="auto">
          <a:xfrm>
            <a:off x="0" y="609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rPr>
              <a:t>1. Hiện t</a:t>
            </a:r>
            <a:r>
              <a:rPr lang="vi-VN" altLang="en-US" sz="2400" b="1">
                <a:latin typeface="Times New Roman" panose="02020603050405020304" pitchFamily="18" charset="0"/>
              </a:rPr>
              <a:t>ư</a:t>
            </a:r>
            <a:r>
              <a:rPr lang="en-US" altLang="en-US" sz="2400" b="1">
                <a:latin typeface="Times New Roman" panose="02020603050405020304" pitchFamily="18" charset="0"/>
              </a:rPr>
              <a:t>ợng trôi dạt lục </a:t>
            </a:r>
            <a:r>
              <a:rPr lang="vi-VN" altLang="en-US" sz="2400" b="1">
                <a:latin typeface="Times New Roman" panose="02020603050405020304" pitchFamily="18" charset="0"/>
              </a:rPr>
              <a:t>đ</a:t>
            </a:r>
            <a:r>
              <a:rPr lang="en-US" altLang="en-US" sz="2400" b="1">
                <a:latin typeface="Times New Roman" panose="02020603050405020304" pitchFamily="18" charset="0"/>
              </a:rPr>
              <a:t>ịa.</a:t>
            </a:r>
          </a:p>
        </p:txBody>
      </p:sp>
      <p:sp>
        <p:nvSpPr>
          <p:cNvPr id="61444" name="Text Box 10">
            <a:extLst>
              <a:ext uri="{FF2B5EF4-FFF2-40B4-BE49-F238E27FC236}">
                <a16:creationId xmlns:a16="http://schemas.microsoft.com/office/drawing/2014/main" id="{DF793621-9B87-4906-8263-BC83B34F88D6}"/>
              </a:ext>
            </a:extLst>
          </p:cNvPr>
          <p:cNvSpPr txBox="1">
            <a:spLocks noChangeArrowheads="1"/>
          </p:cNvSpPr>
          <p:nvPr/>
        </p:nvSpPr>
        <p:spPr bwMode="auto">
          <a:xfrm>
            <a:off x="0" y="990600"/>
            <a:ext cx="452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rPr>
              <a:t>2. Sinh vật trong các </a:t>
            </a:r>
            <a:r>
              <a:rPr lang="vi-VN" altLang="en-US" sz="2400" b="1">
                <a:latin typeface="Times New Roman" panose="02020603050405020304" pitchFamily="18" charset="0"/>
              </a:rPr>
              <a:t>đ</a:t>
            </a:r>
            <a:r>
              <a:rPr lang="en-US" altLang="en-US" sz="2400" b="1">
                <a:latin typeface="Times New Roman" panose="02020603050405020304" pitchFamily="18" charset="0"/>
              </a:rPr>
              <a:t>ại </a:t>
            </a:r>
            <a:r>
              <a:rPr lang="vi-VN" altLang="en-US" sz="2400" b="1">
                <a:latin typeface="Times New Roman" panose="02020603050405020304" pitchFamily="18" charset="0"/>
              </a:rPr>
              <a:t>đ</a:t>
            </a:r>
            <a:r>
              <a:rPr lang="en-US" altLang="en-US" sz="2400" b="1">
                <a:latin typeface="Times New Roman" panose="02020603050405020304" pitchFamily="18" charset="0"/>
              </a:rPr>
              <a:t>ịa chất </a:t>
            </a:r>
          </a:p>
        </p:txBody>
      </p:sp>
      <p:sp>
        <p:nvSpPr>
          <p:cNvPr id="61445" name="Text Box 11">
            <a:extLst>
              <a:ext uri="{FF2B5EF4-FFF2-40B4-BE49-F238E27FC236}">
                <a16:creationId xmlns:a16="http://schemas.microsoft.com/office/drawing/2014/main" id="{D02EB978-E87C-4C1E-A942-D2DFE869B5F1}"/>
              </a:ext>
            </a:extLst>
          </p:cNvPr>
          <p:cNvSpPr txBox="1">
            <a:spLocks noChangeArrowheads="1"/>
          </p:cNvSpPr>
          <p:nvPr/>
        </p:nvSpPr>
        <p:spPr bwMode="auto">
          <a:xfrm>
            <a:off x="0" y="1371600"/>
            <a:ext cx="440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rPr>
              <a:t>a, Sự phân chia lịch sử Trái Đất.</a:t>
            </a:r>
          </a:p>
        </p:txBody>
      </p:sp>
      <p:sp>
        <p:nvSpPr>
          <p:cNvPr id="61446" name="Text Box 8">
            <a:extLst>
              <a:ext uri="{FF2B5EF4-FFF2-40B4-BE49-F238E27FC236}">
                <a16:creationId xmlns:a16="http://schemas.microsoft.com/office/drawing/2014/main" id="{EFB17CE8-FC99-4FFB-82B0-D9B792D1CBDD}"/>
              </a:ext>
            </a:extLst>
          </p:cNvPr>
          <p:cNvSpPr txBox="1">
            <a:spLocks noChangeArrowheads="1"/>
          </p:cNvSpPr>
          <p:nvPr/>
        </p:nvSpPr>
        <p:spPr bwMode="auto">
          <a:xfrm>
            <a:off x="0" y="1828800"/>
            <a:ext cx="4545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solidFill>
                  <a:srgbClr val="FF3300"/>
                </a:solidFill>
                <a:latin typeface="Times New Roman" panose="02020603050405020304" pitchFamily="18" charset="0"/>
              </a:rPr>
              <a:t>b, Sinh vật trong các </a:t>
            </a:r>
            <a:r>
              <a:rPr lang="vi-VN" altLang="en-US" sz="2400" b="1">
                <a:solidFill>
                  <a:srgbClr val="FF3300"/>
                </a:solidFill>
                <a:latin typeface="Times New Roman" panose="02020603050405020304" pitchFamily="18" charset="0"/>
              </a:rPr>
              <a:t>đ</a:t>
            </a:r>
            <a:r>
              <a:rPr lang="en-US" altLang="en-US" sz="2400" b="1">
                <a:solidFill>
                  <a:srgbClr val="FF3300"/>
                </a:solidFill>
                <a:latin typeface="Times New Roman" panose="02020603050405020304" pitchFamily="18" charset="0"/>
              </a:rPr>
              <a:t>ại </a:t>
            </a:r>
            <a:r>
              <a:rPr lang="vi-VN" altLang="en-US" sz="2400" b="1">
                <a:solidFill>
                  <a:srgbClr val="FF3300"/>
                </a:solidFill>
                <a:latin typeface="Times New Roman" panose="02020603050405020304" pitchFamily="18" charset="0"/>
              </a:rPr>
              <a:t>đ</a:t>
            </a:r>
            <a:r>
              <a:rPr lang="en-US" altLang="en-US" sz="2400" b="1">
                <a:solidFill>
                  <a:srgbClr val="FF3300"/>
                </a:solidFill>
                <a:latin typeface="Times New Roman" panose="02020603050405020304" pitchFamily="18" charset="0"/>
              </a:rPr>
              <a:t>ịa chất.</a:t>
            </a:r>
          </a:p>
        </p:txBody>
      </p:sp>
      <p:grpSp>
        <p:nvGrpSpPr>
          <p:cNvPr id="2" name="Group 35">
            <a:extLst>
              <a:ext uri="{FF2B5EF4-FFF2-40B4-BE49-F238E27FC236}">
                <a16:creationId xmlns:a16="http://schemas.microsoft.com/office/drawing/2014/main" id="{372DF8A0-EBA4-4880-A095-C7D2E7446319}"/>
              </a:ext>
            </a:extLst>
          </p:cNvPr>
          <p:cNvGrpSpPr>
            <a:grpSpLocks/>
          </p:cNvGrpSpPr>
          <p:nvPr/>
        </p:nvGrpSpPr>
        <p:grpSpPr bwMode="auto">
          <a:xfrm>
            <a:off x="0" y="3887788"/>
            <a:ext cx="3659188" cy="2946400"/>
            <a:chOff x="0" y="720"/>
            <a:chExt cx="2325" cy="1920"/>
          </a:xfrm>
        </p:grpSpPr>
        <p:pic>
          <p:nvPicPr>
            <p:cNvPr id="61448" name="Picture 31" descr="SGK Sinh 9 hinh 50">
              <a:extLst>
                <a:ext uri="{FF2B5EF4-FFF2-40B4-BE49-F238E27FC236}">
                  <a16:creationId xmlns:a16="http://schemas.microsoft.com/office/drawing/2014/main" id="{24136823-5D2D-43E2-899E-00E677799F31}"/>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b="8571"/>
            <a:stretch>
              <a:fillRect/>
            </a:stretch>
          </p:blipFill>
          <p:spPr bwMode="auto">
            <a:xfrm>
              <a:off x="0" y="720"/>
              <a:ext cx="2325" cy="192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449" name="Text Box 32">
              <a:extLst>
                <a:ext uri="{FF2B5EF4-FFF2-40B4-BE49-F238E27FC236}">
                  <a16:creationId xmlns:a16="http://schemas.microsoft.com/office/drawing/2014/main" id="{8D56798F-D600-408C-A75D-985BA26CFCAC}"/>
                </a:ext>
              </a:extLst>
            </p:cNvPr>
            <p:cNvSpPr txBox="1">
              <a:spLocks noChangeArrowheads="1"/>
            </p:cNvSpPr>
            <p:nvPr/>
          </p:nvSpPr>
          <p:spPr bwMode="auto">
            <a:xfrm>
              <a:off x="1481" y="2370"/>
              <a:ext cx="812" cy="219"/>
            </a:xfrm>
            <a:prstGeom prst="rect">
              <a:avLst/>
            </a:prstGeom>
            <a:solidFill>
              <a:schemeClr val="tx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1600" b="1">
                  <a:solidFill>
                    <a:srgbClr val="FF0000"/>
                  </a:solidFill>
                  <a:latin typeface="Times New Roman" panose="02020603050405020304" pitchFamily="18" charset="0"/>
                </a:rPr>
                <a:t>KỈ ĐỆ TAM</a:t>
              </a:r>
            </a:p>
          </p:txBody>
        </p:sp>
      </p:grpSp>
      <p:grpSp>
        <p:nvGrpSpPr>
          <p:cNvPr id="3" name="Group 34">
            <a:extLst>
              <a:ext uri="{FF2B5EF4-FFF2-40B4-BE49-F238E27FC236}">
                <a16:creationId xmlns:a16="http://schemas.microsoft.com/office/drawing/2014/main" id="{CB778E65-FDB9-4F98-938D-311418B5D508}"/>
              </a:ext>
            </a:extLst>
          </p:cNvPr>
          <p:cNvGrpSpPr>
            <a:grpSpLocks/>
          </p:cNvGrpSpPr>
          <p:nvPr/>
        </p:nvGrpSpPr>
        <p:grpSpPr bwMode="auto">
          <a:xfrm>
            <a:off x="5332413" y="1244600"/>
            <a:ext cx="3746500" cy="5613400"/>
            <a:chOff x="0" y="720"/>
            <a:chExt cx="2304" cy="1912"/>
          </a:xfrm>
        </p:grpSpPr>
        <p:pic>
          <p:nvPicPr>
            <p:cNvPr id="61451" name="Picture 28" descr="homoerestus">
              <a:extLst>
                <a:ext uri="{FF2B5EF4-FFF2-40B4-BE49-F238E27FC236}">
                  <a16:creationId xmlns:a16="http://schemas.microsoft.com/office/drawing/2014/main" id="{F75B0372-D6AD-4C17-B3A0-E0836CE72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
              <a:ext cx="2304" cy="191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452" name="Text Box 29">
              <a:extLst>
                <a:ext uri="{FF2B5EF4-FFF2-40B4-BE49-F238E27FC236}">
                  <a16:creationId xmlns:a16="http://schemas.microsoft.com/office/drawing/2014/main" id="{4238DEB4-29AC-4413-B99C-5D7FC50028DB}"/>
                </a:ext>
              </a:extLst>
            </p:cNvPr>
            <p:cNvSpPr txBox="1">
              <a:spLocks noChangeArrowheads="1"/>
            </p:cNvSpPr>
            <p:nvPr/>
          </p:nvSpPr>
          <p:spPr bwMode="auto">
            <a:xfrm>
              <a:off x="1370" y="2357"/>
              <a:ext cx="93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b="1">
                  <a:solidFill>
                    <a:srgbClr val="FF0000"/>
                  </a:solidFill>
                  <a:latin typeface="Times New Roman" panose="02020603050405020304" pitchFamily="18" charset="0"/>
                </a:rPr>
                <a:t>KỈ ĐỆ TỨ</a:t>
              </a:r>
            </a:p>
          </p:txBody>
        </p:sp>
      </p:grpSp>
      <p:sp>
        <p:nvSpPr>
          <p:cNvPr id="33" name="Text Box 36">
            <a:extLst>
              <a:ext uri="{FF2B5EF4-FFF2-40B4-BE49-F238E27FC236}">
                <a16:creationId xmlns:a16="http://schemas.microsoft.com/office/drawing/2014/main" id="{BE209FF8-7E6E-48C1-B8D8-B6F9CD39A925}"/>
              </a:ext>
            </a:extLst>
          </p:cNvPr>
          <p:cNvSpPr txBox="1">
            <a:spLocks noChangeArrowheads="1"/>
          </p:cNvSpPr>
          <p:nvPr/>
        </p:nvSpPr>
        <p:spPr bwMode="auto">
          <a:xfrm>
            <a:off x="1447800" y="2286000"/>
            <a:ext cx="3784600"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400" b="1">
                <a:latin typeface="Times New Roman" panose="02020603050405020304" pitchFamily="18" charset="0"/>
              </a:rPr>
              <a:t>Là </a:t>
            </a:r>
            <a:r>
              <a:rPr lang="vi-VN" altLang="en-US" sz="2400" b="1">
                <a:latin typeface="Times New Roman" panose="02020603050405020304" pitchFamily="18" charset="0"/>
              </a:rPr>
              <a:t>đ</a:t>
            </a:r>
            <a:r>
              <a:rPr lang="en-US" altLang="en-US" sz="2400" b="1">
                <a:latin typeface="Times New Roman" panose="02020603050405020304" pitchFamily="18" charset="0"/>
              </a:rPr>
              <a:t>ại phồn thịnh của thực vật hạt kín, sâu bọ, chim và thú. Đặc biệt là sự xuất hiện của loài ng</a:t>
            </a:r>
            <a:r>
              <a:rPr lang="vi-VN" altLang="en-US" sz="2400" b="1">
                <a:latin typeface="Times New Roman" panose="02020603050405020304" pitchFamily="18" charset="0"/>
              </a:rPr>
              <a:t>ư</a:t>
            </a:r>
            <a:r>
              <a:rPr lang="en-US" altLang="en-US" sz="2400" b="1">
                <a:latin typeface="Times New Roman" panose="02020603050405020304" pitchFamily="18" charset="0"/>
              </a:rPr>
              <a:t>ời.</a:t>
            </a:r>
          </a:p>
        </p:txBody>
      </p:sp>
      <p:sp>
        <p:nvSpPr>
          <p:cNvPr id="34" name="Rectangle 26">
            <a:extLst>
              <a:ext uri="{FF2B5EF4-FFF2-40B4-BE49-F238E27FC236}">
                <a16:creationId xmlns:a16="http://schemas.microsoft.com/office/drawing/2014/main" id="{640CA7B3-305F-43F5-985D-2EBED40C85C8}"/>
              </a:ext>
            </a:extLst>
          </p:cNvPr>
          <p:cNvSpPr>
            <a:spLocks noChangeArrowheads="1"/>
          </p:cNvSpPr>
          <p:nvPr/>
        </p:nvSpPr>
        <p:spPr bwMode="auto">
          <a:xfrm>
            <a:off x="0" y="2286000"/>
            <a:ext cx="1295400" cy="1600200"/>
          </a:xfrm>
          <a:prstGeom prst="rect">
            <a:avLst/>
          </a:prstGeom>
          <a:solidFill>
            <a:schemeClr val="bg1"/>
          </a:solidFill>
          <a:ln w="9525">
            <a:solidFill>
              <a:srgbClr val="0000FF"/>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400" b="1">
                <a:solidFill>
                  <a:srgbClr val="0000FF"/>
                </a:solidFill>
                <a:latin typeface="Times New Roman" panose="02020603050405020304" pitchFamily="18" charset="0"/>
              </a:rPr>
              <a:t>ĐẠI TÂN SINH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upRigh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48d3399e18fd99a705091ac2839abd21">
            <a:extLst>
              <a:ext uri="{FF2B5EF4-FFF2-40B4-BE49-F238E27FC236}">
                <a16:creationId xmlns:a16="http://schemas.microsoft.com/office/drawing/2014/main" id="{E8AC65A0-F873-4C76-8FF2-8DC84D9AB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76200"/>
            <a:ext cx="9067800"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a:extLst>
              <a:ext uri="{FF2B5EF4-FFF2-40B4-BE49-F238E27FC236}">
                <a16:creationId xmlns:a16="http://schemas.microsoft.com/office/drawing/2014/main" id="{FC0F562C-9DF9-4211-931A-7C4CAA594004}"/>
              </a:ext>
            </a:extLst>
          </p:cNvPr>
          <p:cNvSpPr>
            <a:spLocks noChangeArrowheads="1"/>
          </p:cNvSpPr>
          <p:nvPr/>
        </p:nvSpPr>
        <p:spPr bwMode="auto">
          <a:xfrm>
            <a:off x="2057400" y="6172200"/>
            <a:ext cx="4876800" cy="60960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800" b="1">
                <a:solidFill>
                  <a:srgbClr val="0000FF"/>
                </a:solidFill>
                <a:latin typeface="Times New Roman" panose="02020603050405020304" pitchFamily="18" charset="0"/>
              </a:rPr>
              <a:t>Xuất hiện loài người ở kỉ Đệ tứ</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a:extLst>
              <a:ext uri="{FF2B5EF4-FFF2-40B4-BE49-F238E27FC236}">
                <a16:creationId xmlns:a16="http://schemas.microsoft.com/office/drawing/2014/main" id="{3060C43B-1652-477D-8040-5BD75CB93410}"/>
              </a:ext>
            </a:extLst>
          </p:cNvPr>
          <p:cNvSpPr txBox="1">
            <a:spLocks noChangeArrowheads="1"/>
          </p:cNvSpPr>
          <p:nvPr/>
        </p:nvSpPr>
        <p:spPr bwMode="auto">
          <a:xfrm>
            <a:off x="4413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1272" name="Picture 8">
            <a:extLst>
              <a:ext uri="{FF2B5EF4-FFF2-40B4-BE49-F238E27FC236}">
                <a16:creationId xmlns:a16="http://schemas.microsoft.com/office/drawing/2014/main" id="{D0C33363-B9D2-413C-9165-239CDA99D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858000" cy="6743700"/>
          </a:xfrm>
          <a:prstGeom prst="rect">
            <a:avLst/>
          </a:prstGeom>
          <a:noFill/>
          <a:extLst>
            <a:ext uri="{909E8E84-426E-40DD-AFC4-6F175D3DCCD1}">
              <a14:hiddenFill xmlns:a14="http://schemas.microsoft.com/office/drawing/2010/main">
                <a:solidFill>
                  <a:srgbClr val="FFFFFF"/>
                </a:solidFill>
              </a14:hiddenFill>
            </a:ext>
          </a:extLst>
        </p:spPr>
      </p:pic>
      <p:sp>
        <p:nvSpPr>
          <p:cNvPr id="11273" name="Text Box 9">
            <a:extLst>
              <a:ext uri="{FF2B5EF4-FFF2-40B4-BE49-F238E27FC236}">
                <a16:creationId xmlns:a16="http://schemas.microsoft.com/office/drawing/2014/main" id="{F503F2C2-87C0-4CC6-8862-DA0A0F83FE18}"/>
              </a:ext>
            </a:extLst>
          </p:cNvPr>
          <p:cNvSpPr txBox="1">
            <a:spLocks noChangeArrowheads="1"/>
          </p:cNvSpPr>
          <p:nvPr/>
        </p:nvSpPr>
        <p:spPr bwMode="auto">
          <a:xfrm>
            <a:off x="76200" y="1236660"/>
            <a:ext cx="2873829" cy="224676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800" dirty="0" err="1">
                <a:solidFill>
                  <a:srgbClr val="000066"/>
                </a:solidFill>
                <a:latin typeface="Times New Roman" panose="02020603050405020304" pitchFamily="18" charset="0"/>
              </a:rPr>
              <a:t>Đây</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là</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bức</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tranh</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toàn</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cảnh</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của</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Trái</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đất</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nguyên</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thủy</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trước</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khi</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xuất</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hiện</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sự</a:t>
            </a:r>
            <a:r>
              <a:rPr lang="en-US" altLang="en-US" sz="2800" dirty="0">
                <a:solidFill>
                  <a:srgbClr val="000066"/>
                </a:solidFill>
                <a:latin typeface="Times New Roman" panose="02020603050405020304" pitchFamily="18" charset="0"/>
              </a:rPr>
              <a:t> </a:t>
            </a:r>
            <a:r>
              <a:rPr lang="en-US" altLang="en-US" sz="2800" dirty="0" err="1">
                <a:solidFill>
                  <a:srgbClr val="000066"/>
                </a:solidFill>
                <a:latin typeface="Times New Roman" panose="02020603050405020304" pitchFamily="18" charset="0"/>
              </a:rPr>
              <a:t>sống</a:t>
            </a:r>
            <a:r>
              <a:rPr lang="en-US" altLang="en-US" sz="2800" dirty="0">
                <a:solidFill>
                  <a:srgbClr val="000066"/>
                </a:solidFill>
                <a:latin typeface="Times New Roman" panose="02020603050405020304" pitchFamily="18" charset="0"/>
              </a:rPr>
              <a:t>.</a:t>
            </a:r>
          </a:p>
        </p:txBody>
      </p:sp>
      <p:sp>
        <p:nvSpPr>
          <p:cNvPr id="11280" name="Text Box 16">
            <a:extLst>
              <a:ext uri="{FF2B5EF4-FFF2-40B4-BE49-F238E27FC236}">
                <a16:creationId xmlns:a16="http://schemas.microsoft.com/office/drawing/2014/main" id="{4BED32F1-B709-4CE4-AEBF-1F1661813587}"/>
              </a:ext>
            </a:extLst>
          </p:cNvPr>
          <p:cNvSpPr txBox="1">
            <a:spLocks noChangeArrowheads="1"/>
          </p:cNvSpPr>
          <p:nvPr/>
        </p:nvSpPr>
        <p:spPr bwMode="auto">
          <a:xfrm>
            <a:off x="3810000" y="4876800"/>
            <a:ext cx="533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err="1">
                <a:solidFill>
                  <a:srgbClr val="FF0000"/>
                </a:solidFill>
                <a:latin typeface="Times New Roman" panose="02020603050405020304" pitchFamily="18" charset="0"/>
              </a:rPr>
              <a:t>Giả</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thiết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của</a:t>
            </a:r>
            <a:r>
              <a:rPr lang="en-US" altLang="en-US" sz="2400" b="1" dirty="0">
                <a:solidFill>
                  <a:srgbClr val="FF0000"/>
                </a:solidFill>
                <a:latin typeface="Times New Roman" panose="02020603050405020304" pitchFamily="18" charset="0"/>
              </a:rPr>
              <a:t> Oparin </a:t>
            </a:r>
            <a:r>
              <a:rPr lang="en-US" altLang="en-US" sz="2400" b="1" dirty="0" err="1">
                <a:solidFill>
                  <a:srgbClr val="FF0000"/>
                </a:solidFill>
                <a:latin typeface="Times New Roman" panose="02020603050405020304" pitchFamily="18" charset="0"/>
              </a:rPr>
              <a:t>và</a:t>
            </a:r>
            <a:r>
              <a:rPr lang="en-US" altLang="en-US" sz="2400" b="1" dirty="0">
                <a:solidFill>
                  <a:srgbClr val="FF0000"/>
                </a:solidFill>
                <a:latin typeface="Times New Roman" panose="02020603050405020304" pitchFamily="18" charset="0"/>
              </a:rPr>
              <a:t> Haldane </a:t>
            </a:r>
          </a:p>
          <a:p>
            <a:pPr algn="ctr">
              <a:spcBef>
                <a:spcPct val="50000"/>
              </a:spcBef>
            </a:pPr>
            <a:r>
              <a:rPr lang="en-US" altLang="en-US" sz="2400" b="1" dirty="0">
                <a:solidFill>
                  <a:srgbClr val="FF0000"/>
                </a:solidFill>
                <a:latin typeface="Times New Roman" panose="02020603050405020304" pitchFamily="18" charset="0"/>
              </a:rPr>
              <a:t>(1920)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blinds(horizontal)">
                                      <p:cBhvr>
                                        <p:cTn id="7" dur="500"/>
                                        <p:tgtEl>
                                          <p:spTgt spid="112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blinds(horizontal)">
                                      <p:cBhvr>
                                        <p:cTn id="12"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A40E2D22-8528-4986-A3D6-FD50B9198634}"/>
              </a:ext>
            </a:extLst>
          </p:cNvPr>
          <p:cNvSpPr txBox="1">
            <a:spLocks noChangeArrowheads="1"/>
          </p:cNvSpPr>
          <p:nvPr/>
        </p:nvSpPr>
        <p:spPr bwMode="auto">
          <a:xfrm>
            <a:off x="441325" y="1789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6391" name="Picture 7">
            <a:extLst>
              <a:ext uri="{FF2B5EF4-FFF2-40B4-BE49-F238E27FC236}">
                <a16:creationId xmlns:a16="http://schemas.microsoft.com/office/drawing/2014/main" id="{A3F87085-1FE7-4FDA-A9D5-E14D739D5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685800"/>
            <a:ext cx="5359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16400" name="Text Box 16">
            <a:extLst>
              <a:ext uri="{FF2B5EF4-FFF2-40B4-BE49-F238E27FC236}">
                <a16:creationId xmlns:a16="http://schemas.microsoft.com/office/drawing/2014/main" id="{51E02B71-7A58-4676-BCA4-FC2420AADA11}"/>
              </a:ext>
            </a:extLst>
          </p:cNvPr>
          <p:cNvSpPr txBox="1">
            <a:spLocks noChangeArrowheads="1"/>
          </p:cNvSpPr>
          <p:nvPr/>
        </p:nvSpPr>
        <p:spPr bwMode="auto">
          <a:xfrm>
            <a:off x="1447800" y="152400"/>
            <a:ext cx="6003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err="1">
                <a:solidFill>
                  <a:srgbClr val="0000FF"/>
                </a:solidFill>
                <a:latin typeface="Times New Roman" panose="02020603050405020304" pitchFamily="18" charset="0"/>
              </a:rPr>
              <a:t>Thực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nghiêm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của</a:t>
            </a:r>
            <a:r>
              <a:rPr lang="en-US" altLang="en-US" sz="2400" b="1" dirty="0">
                <a:solidFill>
                  <a:srgbClr val="0000FF"/>
                </a:solidFill>
                <a:latin typeface="Times New Roman" panose="02020603050405020304" pitchFamily="18" charset="0"/>
              </a:rPr>
              <a:t> Miller </a:t>
            </a:r>
            <a:r>
              <a:rPr lang="en-US" altLang="en-US" sz="2400" b="1" dirty="0" err="1">
                <a:solidFill>
                  <a:srgbClr val="0000FF"/>
                </a:solidFill>
                <a:latin typeface="Times New Roman" panose="02020603050405020304" pitchFamily="18" charset="0"/>
              </a:rPr>
              <a:t>và</a:t>
            </a:r>
            <a:r>
              <a:rPr lang="en-US" altLang="en-US" sz="2400" b="1" dirty="0">
                <a:solidFill>
                  <a:srgbClr val="0000FF"/>
                </a:solidFill>
                <a:latin typeface="Times New Roman" panose="02020603050405020304" pitchFamily="18" charset="0"/>
              </a:rPr>
              <a:t> Urey (1953)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blinds(horizontal)">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a:extLst>
              <a:ext uri="{FF2B5EF4-FFF2-40B4-BE49-F238E27FC236}">
                <a16:creationId xmlns:a16="http://schemas.microsoft.com/office/drawing/2014/main" id="{356EA639-D17D-4D4E-A95B-A3F52302B333}"/>
              </a:ext>
            </a:extLst>
          </p:cNvPr>
          <p:cNvGrpSpPr>
            <a:grpSpLocks/>
          </p:cNvGrpSpPr>
          <p:nvPr/>
        </p:nvGrpSpPr>
        <p:grpSpPr bwMode="auto">
          <a:xfrm>
            <a:off x="152400" y="1385888"/>
            <a:ext cx="8915400" cy="3719512"/>
            <a:chOff x="96" y="1401"/>
            <a:chExt cx="5616" cy="2343"/>
          </a:xfrm>
        </p:grpSpPr>
        <p:sp>
          <p:nvSpPr>
            <p:cNvPr id="66563" name="Rectangle 3">
              <a:extLst>
                <a:ext uri="{FF2B5EF4-FFF2-40B4-BE49-F238E27FC236}">
                  <a16:creationId xmlns:a16="http://schemas.microsoft.com/office/drawing/2014/main" id="{A4AC6FFA-AD53-4F23-A8E7-CC973E905108}"/>
                </a:ext>
              </a:extLst>
            </p:cNvPr>
            <p:cNvSpPr>
              <a:spLocks noChangeArrowheads="1"/>
            </p:cNvSpPr>
            <p:nvPr/>
          </p:nvSpPr>
          <p:spPr bwMode="auto">
            <a:xfrm>
              <a:off x="96" y="1413"/>
              <a:ext cx="1920" cy="74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Các chất vô cơ</a:t>
              </a:r>
            </a:p>
            <a:p>
              <a:pPr eaLnBrk="0" hangingPunct="0"/>
              <a:r>
                <a:rPr lang="en-US" altLang="en-US"/>
                <a:t>(Hơi nước, khí CH</a:t>
              </a:r>
              <a:r>
                <a:rPr lang="en-US" altLang="en-US" baseline="-25000"/>
                <a:t>4</a:t>
              </a:r>
              <a:r>
                <a:rPr lang="en-US" altLang="en-US"/>
                <a:t>, NH</a:t>
              </a:r>
              <a:r>
                <a:rPr lang="en-US" altLang="en-US" baseline="-25000"/>
                <a:t>3</a:t>
              </a:r>
              <a:r>
                <a:rPr lang="en-US" altLang="en-US"/>
                <a:t>,</a:t>
              </a:r>
            </a:p>
            <a:p>
              <a:pPr eaLnBrk="0" hangingPunct="0"/>
              <a:r>
                <a:rPr lang="en-US" altLang="en-US"/>
                <a:t> H</a:t>
              </a:r>
              <a:r>
                <a:rPr lang="en-US" altLang="en-US" baseline="-25000"/>
                <a:t>2,..</a:t>
              </a:r>
              <a:r>
                <a:rPr lang="en-US" altLang="en-US"/>
                <a:t>)</a:t>
              </a:r>
            </a:p>
          </p:txBody>
        </p:sp>
        <p:sp>
          <p:nvSpPr>
            <p:cNvPr id="66564" name="Rectangle 4">
              <a:extLst>
                <a:ext uri="{FF2B5EF4-FFF2-40B4-BE49-F238E27FC236}">
                  <a16:creationId xmlns:a16="http://schemas.microsoft.com/office/drawing/2014/main" id="{1D4BD9C8-17BC-433D-B892-4C8A60B68179}"/>
                </a:ext>
              </a:extLst>
            </p:cNvPr>
            <p:cNvSpPr>
              <a:spLocks noChangeArrowheads="1"/>
            </p:cNvSpPr>
            <p:nvPr/>
          </p:nvSpPr>
          <p:spPr bwMode="auto">
            <a:xfrm>
              <a:off x="2736" y="1401"/>
              <a:ext cx="2976" cy="75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dirty="0" err="1"/>
                <a:t>Các</a:t>
              </a:r>
              <a:r>
                <a:rPr lang="en-US" altLang="en-US" dirty="0"/>
                <a:t> </a:t>
              </a:r>
              <a:r>
                <a:rPr lang="en-US" altLang="en-US" dirty="0" err="1"/>
                <a:t>chất</a:t>
              </a:r>
              <a:r>
                <a:rPr lang="en-US" altLang="en-US" dirty="0"/>
                <a:t> </a:t>
              </a:r>
              <a:r>
                <a:rPr lang="en-US" altLang="en-US" dirty="0" err="1"/>
                <a:t>hữu</a:t>
              </a:r>
              <a:r>
                <a:rPr lang="en-US" altLang="en-US" dirty="0"/>
                <a:t> </a:t>
              </a:r>
              <a:r>
                <a:rPr lang="en-US" altLang="en-US" dirty="0" err="1"/>
                <a:t>cơ</a:t>
              </a:r>
              <a:r>
                <a:rPr lang="en-US" altLang="en-US" dirty="0"/>
                <a:t> </a:t>
              </a:r>
              <a:r>
                <a:rPr lang="en-US" altLang="en-US" dirty="0" err="1"/>
                <a:t>đơn</a:t>
              </a:r>
              <a:r>
                <a:rPr lang="en-US" altLang="en-US" dirty="0"/>
                <a:t> </a:t>
              </a:r>
              <a:r>
                <a:rPr lang="en-US" altLang="en-US" dirty="0" err="1"/>
                <a:t>giản</a:t>
              </a:r>
              <a:r>
                <a:rPr lang="en-US" altLang="en-US" dirty="0"/>
                <a:t> (</a:t>
              </a:r>
              <a:r>
                <a:rPr lang="en-US" altLang="en-US" dirty="0" err="1"/>
                <a:t>cacbohiđrô</a:t>
              </a:r>
              <a:r>
                <a:rPr lang="en-US" altLang="en-US" dirty="0"/>
                <a:t>, </a:t>
              </a:r>
            </a:p>
            <a:p>
              <a:pPr eaLnBrk="0" hangingPunct="0"/>
              <a:r>
                <a:rPr lang="en-US" altLang="en-US" dirty="0" err="1"/>
                <a:t>saccarit</a:t>
              </a:r>
              <a:r>
                <a:rPr lang="en-US" altLang="en-US" dirty="0"/>
                <a:t>, </a:t>
              </a:r>
              <a:r>
                <a:rPr lang="en-US" altLang="en-US" dirty="0" err="1"/>
                <a:t>lipit</a:t>
              </a:r>
              <a:r>
                <a:rPr lang="en-US" altLang="en-US" dirty="0"/>
                <a:t>, </a:t>
              </a:r>
              <a:r>
                <a:rPr lang="en-US" altLang="en-US" dirty="0" err="1"/>
                <a:t>axit</a:t>
              </a:r>
              <a:r>
                <a:rPr lang="en-US" altLang="en-US" dirty="0"/>
                <a:t> amin, </a:t>
              </a:r>
              <a:r>
                <a:rPr lang="en-US" altLang="en-US" dirty="0" err="1"/>
                <a:t>nuclêôtit</a:t>
              </a:r>
              <a:r>
                <a:rPr lang="en-US" altLang="en-US" dirty="0"/>
                <a:t>)</a:t>
              </a:r>
            </a:p>
            <a:p>
              <a:pPr eaLnBrk="0" hangingPunct="0"/>
              <a:r>
                <a:rPr lang="en-US" altLang="en-US" dirty="0" err="1"/>
                <a:t>Các</a:t>
              </a:r>
              <a:r>
                <a:rPr lang="en-US" altLang="en-US" dirty="0"/>
                <a:t> </a:t>
              </a:r>
              <a:r>
                <a:rPr lang="en-US" altLang="en-US" dirty="0" err="1"/>
                <a:t>đại</a:t>
              </a:r>
              <a:r>
                <a:rPr lang="en-US" altLang="en-US" dirty="0"/>
                <a:t> </a:t>
              </a:r>
              <a:r>
                <a:rPr lang="en-US" altLang="en-US" dirty="0" err="1"/>
                <a:t>phân</a:t>
              </a:r>
              <a:r>
                <a:rPr lang="en-US" altLang="en-US" dirty="0"/>
                <a:t> </a:t>
              </a:r>
              <a:r>
                <a:rPr lang="en-US" altLang="en-US" dirty="0" err="1"/>
                <a:t>tử</a:t>
              </a:r>
              <a:r>
                <a:rPr lang="en-US" altLang="en-US" dirty="0"/>
                <a:t> (</a:t>
              </a:r>
              <a:r>
                <a:rPr lang="en-US" altLang="en-US" dirty="0" err="1"/>
                <a:t>axit</a:t>
              </a:r>
              <a:r>
                <a:rPr lang="en-US" altLang="en-US" dirty="0"/>
                <a:t> </a:t>
              </a:r>
              <a:r>
                <a:rPr lang="en-US" altLang="en-US" dirty="0" err="1"/>
                <a:t>nuclêic</a:t>
              </a:r>
              <a:r>
                <a:rPr lang="en-US" altLang="en-US" dirty="0"/>
                <a:t>, </a:t>
              </a:r>
              <a:r>
                <a:rPr lang="en-US" altLang="en-US" dirty="0" err="1"/>
                <a:t>prôtêin</a:t>
              </a:r>
              <a:r>
                <a:rPr lang="en-US" altLang="en-US" dirty="0"/>
                <a:t>)</a:t>
              </a:r>
            </a:p>
          </p:txBody>
        </p:sp>
        <p:sp>
          <p:nvSpPr>
            <p:cNvPr id="66565" name="Rectangle 5">
              <a:extLst>
                <a:ext uri="{FF2B5EF4-FFF2-40B4-BE49-F238E27FC236}">
                  <a16:creationId xmlns:a16="http://schemas.microsoft.com/office/drawing/2014/main" id="{1E67D23F-DA7C-483A-9684-BD290619CE3F}"/>
                </a:ext>
              </a:extLst>
            </p:cNvPr>
            <p:cNvSpPr>
              <a:spLocks noChangeArrowheads="1"/>
            </p:cNvSpPr>
            <p:nvPr/>
          </p:nvSpPr>
          <p:spPr bwMode="auto">
            <a:xfrm>
              <a:off x="96" y="2544"/>
              <a:ext cx="1920" cy="39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Tập hợp đại phân tử </a:t>
              </a:r>
            </a:p>
            <a:p>
              <a:pPr eaLnBrk="0" hangingPunct="0"/>
              <a:r>
                <a:rPr lang="en-US" altLang="en-US"/>
                <a:t>(ARN, ADN, Prôtêin, Lipit,..)</a:t>
              </a:r>
            </a:p>
          </p:txBody>
        </p:sp>
        <p:sp>
          <p:nvSpPr>
            <p:cNvPr id="66566" name="Rectangle 6">
              <a:extLst>
                <a:ext uri="{FF2B5EF4-FFF2-40B4-BE49-F238E27FC236}">
                  <a16:creationId xmlns:a16="http://schemas.microsoft.com/office/drawing/2014/main" id="{C97101ED-F719-4DE3-BE65-2FBC538C5342}"/>
                </a:ext>
              </a:extLst>
            </p:cNvPr>
            <p:cNvSpPr>
              <a:spLocks noChangeArrowheads="1"/>
            </p:cNvSpPr>
            <p:nvPr/>
          </p:nvSpPr>
          <p:spPr bwMode="auto">
            <a:xfrm>
              <a:off x="2736" y="2544"/>
              <a:ext cx="2976"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Tế bào nguyên thuỷ </a:t>
              </a:r>
              <a:r>
                <a:rPr lang="en-US" altLang="en-US" b="1">
                  <a:solidFill>
                    <a:srgbClr val="FF0000"/>
                  </a:solidFill>
                </a:rPr>
                <a:t>(Protobiont)</a:t>
              </a:r>
            </a:p>
          </p:txBody>
        </p:sp>
        <p:sp>
          <p:nvSpPr>
            <p:cNvPr id="66567" name="Rectangle 7">
              <a:extLst>
                <a:ext uri="{FF2B5EF4-FFF2-40B4-BE49-F238E27FC236}">
                  <a16:creationId xmlns:a16="http://schemas.microsoft.com/office/drawing/2014/main" id="{77A9C367-F6C0-41F6-AB19-01A7333BE7CE}"/>
                </a:ext>
              </a:extLst>
            </p:cNvPr>
            <p:cNvSpPr>
              <a:spLocks noChangeArrowheads="1"/>
            </p:cNvSpPr>
            <p:nvPr/>
          </p:nvSpPr>
          <p:spPr bwMode="auto">
            <a:xfrm>
              <a:off x="96" y="3264"/>
              <a:ext cx="1920"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Tế bào nguyên thuỷ</a:t>
              </a:r>
            </a:p>
          </p:txBody>
        </p:sp>
        <p:sp>
          <p:nvSpPr>
            <p:cNvPr id="66568" name="Rectangle 8">
              <a:extLst>
                <a:ext uri="{FF2B5EF4-FFF2-40B4-BE49-F238E27FC236}">
                  <a16:creationId xmlns:a16="http://schemas.microsoft.com/office/drawing/2014/main" id="{6BBC55FB-2489-4FA0-92CE-872B683D403D}"/>
                </a:ext>
              </a:extLst>
            </p:cNvPr>
            <p:cNvSpPr>
              <a:spLocks noChangeArrowheads="1"/>
            </p:cNvSpPr>
            <p:nvPr/>
          </p:nvSpPr>
          <p:spPr bwMode="auto">
            <a:xfrm>
              <a:off x="2736" y="3264"/>
              <a:ext cx="2976" cy="48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a:t>Sinh vật nhân sơ, nhân thực hiện nay</a:t>
              </a:r>
            </a:p>
          </p:txBody>
        </p:sp>
        <p:sp>
          <p:nvSpPr>
            <p:cNvPr id="66569" name="Line 9">
              <a:extLst>
                <a:ext uri="{FF2B5EF4-FFF2-40B4-BE49-F238E27FC236}">
                  <a16:creationId xmlns:a16="http://schemas.microsoft.com/office/drawing/2014/main" id="{A8BD8FEC-5F52-4883-A838-0D56D5F490ED}"/>
                </a:ext>
              </a:extLst>
            </p:cNvPr>
            <p:cNvSpPr>
              <a:spLocks noChangeShapeType="1"/>
            </p:cNvSpPr>
            <p:nvPr/>
          </p:nvSpPr>
          <p:spPr bwMode="auto">
            <a:xfrm>
              <a:off x="2016" y="177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Line 10">
              <a:extLst>
                <a:ext uri="{FF2B5EF4-FFF2-40B4-BE49-F238E27FC236}">
                  <a16:creationId xmlns:a16="http://schemas.microsoft.com/office/drawing/2014/main" id="{26CF31FE-6D8E-42CD-AD47-375917AB481E}"/>
                </a:ext>
              </a:extLst>
            </p:cNvPr>
            <p:cNvSpPr>
              <a:spLocks noChangeShapeType="1"/>
            </p:cNvSpPr>
            <p:nvPr/>
          </p:nvSpPr>
          <p:spPr bwMode="auto">
            <a:xfrm>
              <a:off x="2016" y="273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1" name="Line 11">
              <a:extLst>
                <a:ext uri="{FF2B5EF4-FFF2-40B4-BE49-F238E27FC236}">
                  <a16:creationId xmlns:a16="http://schemas.microsoft.com/office/drawing/2014/main" id="{5F2BBA98-3127-4E87-86CE-36F9BCEA8F6B}"/>
                </a:ext>
              </a:extLst>
            </p:cNvPr>
            <p:cNvSpPr>
              <a:spLocks noChangeShapeType="1"/>
            </p:cNvSpPr>
            <p:nvPr/>
          </p:nvSpPr>
          <p:spPr bwMode="auto">
            <a:xfrm>
              <a:off x="2016" y="3456"/>
              <a:ext cx="7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2" name="Rectangle 12">
              <a:extLst>
                <a:ext uri="{FF2B5EF4-FFF2-40B4-BE49-F238E27FC236}">
                  <a16:creationId xmlns:a16="http://schemas.microsoft.com/office/drawing/2014/main" id="{110AF2E9-C027-4538-B3B9-91C9D5624FDE}"/>
                </a:ext>
              </a:extLst>
            </p:cNvPr>
            <p:cNvSpPr>
              <a:spLocks noChangeArrowheads="1"/>
            </p:cNvSpPr>
            <p:nvPr/>
          </p:nvSpPr>
          <p:spPr bwMode="auto">
            <a:xfrm>
              <a:off x="2112" y="1536"/>
              <a:ext cx="52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a:t>…</a:t>
              </a:r>
            </a:p>
          </p:txBody>
        </p:sp>
        <p:sp>
          <p:nvSpPr>
            <p:cNvPr id="66573" name="Rectangle 13">
              <a:extLst>
                <a:ext uri="{FF2B5EF4-FFF2-40B4-BE49-F238E27FC236}">
                  <a16:creationId xmlns:a16="http://schemas.microsoft.com/office/drawing/2014/main" id="{D4CF9B92-2F71-4BED-82B3-053EE498F1C1}"/>
                </a:ext>
              </a:extLst>
            </p:cNvPr>
            <p:cNvSpPr>
              <a:spLocks noChangeArrowheads="1"/>
            </p:cNvSpPr>
            <p:nvPr/>
          </p:nvSpPr>
          <p:spPr bwMode="auto">
            <a:xfrm>
              <a:off x="2112" y="2496"/>
              <a:ext cx="52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a:t>…</a:t>
              </a:r>
            </a:p>
          </p:txBody>
        </p:sp>
        <p:sp>
          <p:nvSpPr>
            <p:cNvPr id="66574" name="Rectangle 14">
              <a:extLst>
                <a:ext uri="{FF2B5EF4-FFF2-40B4-BE49-F238E27FC236}">
                  <a16:creationId xmlns:a16="http://schemas.microsoft.com/office/drawing/2014/main" id="{5AC82254-AF9F-4D88-B6BA-25560CF52ED7}"/>
                </a:ext>
              </a:extLst>
            </p:cNvPr>
            <p:cNvSpPr>
              <a:spLocks noChangeArrowheads="1"/>
            </p:cNvSpPr>
            <p:nvPr/>
          </p:nvSpPr>
          <p:spPr bwMode="auto">
            <a:xfrm>
              <a:off x="2112" y="3216"/>
              <a:ext cx="528"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a:t>…</a:t>
              </a:r>
            </a:p>
          </p:txBody>
        </p:sp>
      </p:grpSp>
      <p:sp>
        <p:nvSpPr>
          <p:cNvPr id="66575" name="Rectangle 15">
            <a:extLst>
              <a:ext uri="{FF2B5EF4-FFF2-40B4-BE49-F238E27FC236}">
                <a16:creationId xmlns:a16="http://schemas.microsoft.com/office/drawing/2014/main" id="{9F7B0209-FC43-46FA-B96A-E8C0C485D2B7}"/>
              </a:ext>
            </a:extLst>
          </p:cNvPr>
          <p:cNvSpPr>
            <a:spLocks noChangeArrowheads="1"/>
          </p:cNvSpPr>
          <p:nvPr/>
        </p:nvSpPr>
        <p:spPr bwMode="auto">
          <a:xfrm>
            <a:off x="3276600" y="1223963"/>
            <a:ext cx="990600" cy="681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solidFill>
                  <a:srgbClr val="0000FF"/>
                </a:solidFill>
              </a:rPr>
              <a:t>Tiến hoá </a:t>
            </a:r>
          </a:p>
          <a:p>
            <a:pPr algn="ctr" eaLnBrk="0" hangingPunct="0"/>
            <a:r>
              <a:rPr lang="en-US" altLang="en-US" b="1">
                <a:solidFill>
                  <a:srgbClr val="0000FF"/>
                </a:solidFill>
              </a:rPr>
              <a:t>hoá học</a:t>
            </a:r>
          </a:p>
        </p:txBody>
      </p:sp>
      <p:sp>
        <p:nvSpPr>
          <p:cNvPr id="66576" name="Rectangle 16">
            <a:extLst>
              <a:ext uri="{FF2B5EF4-FFF2-40B4-BE49-F238E27FC236}">
                <a16:creationId xmlns:a16="http://schemas.microsoft.com/office/drawing/2014/main" id="{16520525-AE7D-4D8C-9151-5AA1AD498C25}"/>
              </a:ext>
            </a:extLst>
          </p:cNvPr>
          <p:cNvSpPr>
            <a:spLocks noChangeArrowheads="1"/>
          </p:cNvSpPr>
          <p:nvPr/>
        </p:nvSpPr>
        <p:spPr bwMode="auto">
          <a:xfrm>
            <a:off x="3276600" y="2671763"/>
            <a:ext cx="10668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solidFill>
                  <a:srgbClr val="0000FF"/>
                </a:solidFill>
              </a:rPr>
              <a:t>Tiến hoá </a:t>
            </a:r>
          </a:p>
          <a:p>
            <a:pPr algn="ctr" eaLnBrk="0" hangingPunct="0"/>
            <a:r>
              <a:rPr lang="en-US" altLang="en-US" b="1">
                <a:solidFill>
                  <a:srgbClr val="0000FF"/>
                </a:solidFill>
              </a:rPr>
              <a:t>Tiền sinh học</a:t>
            </a:r>
          </a:p>
        </p:txBody>
      </p:sp>
      <p:sp>
        <p:nvSpPr>
          <p:cNvPr id="66577" name="Rectangle 17">
            <a:extLst>
              <a:ext uri="{FF2B5EF4-FFF2-40B4-BE49-F238E27FC236}">
                <a16:creationId xmlns:a16="http://schemas.microsoft.com/office/drawing/2014/main" id="{CB73261A-08A3-43EE-B547-1280AC9AB9A6}"/>
              </a:ext>
            </a:extLst>
          </p:cNvPr>
          <p:cNvSpPr>
            <a:spLocks noChangeArrowheads="1"/>
          </p:cNvSpPr>
          <p:nvPr/>
        </p:nvSpPr>
        <p:spPr bwMode="auto">
          <a:xfrm>
            <a:off x="3248025" y="4038600"/>
            <a:ext cx="10668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solidFill>
                  <a:srgbClr val="0000FF"/>
                </a:solidFill>
              </a:rPr>
              <a:t>Tiến hoá </a:t>
            </a:r>
          </a:p>
          <a:p>
            <a:pPr algn="ctr" eaLnBrk="0" hangingPunct="0"/>
            <a:r>
              <a:rPr lang="en-US" altLang="en-US" b="1">
                <a:solidFill>
                  <a:srgbClr val="0000FF"/>
                </a:solidFill>
              </a:rPr>
              <a:t>sinh học</a:t>
            </a:r>
          </a:p>
        </p:txBody>
      </p:sp>
      <p:sp>
        <p:nvSpPr>
          <p:cNvPr id="66578" name="Text Box 18">
            <a:extLst>
              <a:ext uri="{FF2B5EF4-FFF2-40B4-BE49-F238E27FC236}">
                <a16:creationId xmlns:a16="http://schemas.microsoft.com/office/drawing/2014/main" id="{30DBB930-B418-465C-97FF-DC36D08F72D1}"/>
              </a:ext>
            </a:extLst>
          </p:cNvPr>
          <p:cNvSpPr txBox="1">
            <a:spLocks noChangeArrowheads="1"/>
          </p:cNvSpPr>
          <p:nvPr/>
        </p:nvSpPr>
        <p:spPr bwMode="auto">
          <a:xfrm>
            <a:off x="1219200" y="242889"/>
            <a:ext cx="6477000" cy="84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err="1">
                <a:solidFill>
                  <a:srgbClr val="000066"/>
                </a:solidFill>
              </a:rPr>
              <a:t>Quá</a:t>
            </a:r>
            <a:r>
              <a:rPr lang="en-US" altLang="en-US" sz="2400" b="1" dirty="0">
                <a:solidFill>
                  <a:srgbClr val="000066"/>
                </a:solidFill>
              </a:rPr>
              <a:t> </a:t>
            </a:r>
            <a:r>
              <a:rPr lang="en-US" altLang="en-US" sz="2400" b="1" dirty="0" err="1">
                <a:solidFill>
                  <a:srgbClr val="000066"/>
                </a:solidFill>
              </a:rPr>
              <a:t>trình</a:t>
            </a:r>
            <a:r>
              <a:rPr lang="en-US" altLang="en-US" sz="2400" b="1" dirty="0">
                <a:solidFill>
                  <a:srgbClr val="000066"/>
                </a:solidFill>
              </a:rPr>
              <a:t> </a:t>
            </a:r>
            <a:r>
              <a:rPr lang="en-US" altLang="en-US" sz="2400" b="1" dirty="0" err="1">
                <a:solidFill>
                  <a:srgbClr val="000066"/>
                </a:solidFill>
              </a:rPr>
              <a:t>tiến</a:t>
            </a:r>
            <a:r>
              <a:rPr lang="en-US" altLang="en-US" sz="2400" b="1" dirty="0">
                <a:solidFill>
                  <a:srgbClr val="000066"/>
                </a:solidFill>
              </a:rPr>
              <a:t> </a:t>
            </a:r>
            <a:r>
              <a:rPr lang="en-US" altLang="en-US" sz="2400" b="1" dirty="0" err="1">
                <a:solidFill>
                  <a:srgbClr val="000066"/>
                </a:solidFill>
              </a:rPr>
              <a:t>hóa</a:t>
            </a:r>
            <a:r>
              <a:rPr lang="en-US" altLang="en-US" sz="2400" b="1" dirty="0">
                <a:solidFill>
                  <a:srgbClr val="000066"/>
                </a:solidFill>
              </a:rPr>
              <a:t> </a:t>
            </a:r>
            <a:r>
              <a:rPr lang="en-US" altLang="en-US" sz="2400" b="1" dirty="0" err="1">
                <a:solidFill>
                  <a:srgbClr val="000066"/>
                </a:solidFill>
              </a:rPr>
              <a:t>của</a:t>
            </a:r>
            <a:r>
              <a:rPr lang="en-US" altLang="en-US" sz="2400" b="1" dirty="0">
                <a:solidFill>
                  <a:srgbClr val="000066"/>
                </a:solidFill>
              </a:rPr>
              <a:t> </a:t>
            </a:r>
            <a:r>
              <a:rPr lang="en-US" altLang="en-US" sz="2400" b="1" dirty="0" err="1">
                <a:solidFill>
                  <a:srgbClr val="000066"/>
                </a:solidFill>
              </a:rPr>
              <a:t>sự</a:t>
            </a:r>
            <a:r>
              <a:rPr lang="en-US" altLang="en-US" sz="2400" b="1" dirty="0">
                <a:solidFill>
                  <a:srgbClr val="000066"/>
                </a:solidFill>
              </a:rPr>
              <a:t> </a:t>
            </a:r>
            <a:r>
              <a:rPr lang="en-US" altLang="en-US" sz="2400" b="1" dirty="0" err="1">
                <a:solidFill>
                  <a:srgbClr val="000066"/>
                </a:solidFill>
              </a:rPr>
              <a:t>sống</a:t>
            </a:r>
            <a:r>
              <a:rPr lang="en-US" altLang="en-US" sz="2400" b="1" dirty="0">
                <a:solidFill>
                  <a:srgbClr val="000066"/>
                </a:solidFill>
              </a:rPr>
              <a:t> </a:t>
            </a:r>
            <a:r>
              <a:rPr lang="en-US" altLang="en-US" sz="2400" b="1" dirty="0" err="1">
                <a:solidFill>
                  <a:srgbClr val="000066"/>
                </a:solidFill>
              </a:rPr>
              <a:t>trên</a:t>
            </a:r>
            <a:r>
              <a:rPr lang="en-US" altLang="en-US" sz="2400" b="1" dirty="0">
                <a:solidFill>
                  <a:srgbClr val="000066"/>
                </a:solidFill>
              </a:rPr>
              <a:t> </a:t>
            </a:r>
            <a:r>
              <a:rPr lang="en-US" altLang="en-US" sz="2400" b="1" dirty="0" err="1">
                <a:solidFill>
                  <a:srgbClr val="000066"/>
                </a:solidFill>
              </a:rPr>
              <a:t>Trái</a:t>
            </a:r>
            <a:r>
              <a:rPr lang="en-US" altLang="en-US" sz="2400" b="1" dirty="0">
                <a:solidFill>
                  <a:srgbClr val="000066"/>
                </a:solidFill>
              </a:rPr>
              <a:t> </a:t>
            </a:r>
            <a:r>
              <a:rPr lang="en-US" altLang="en-US" sz="2400" b="1" dirty="0" err="1">
                <a:solidFill>
                  <a:srgbClr val="000066"/>
                </a:solidFill>
              </a:rPr>
              <a:t>Đất</a:t>
            </a:r>
            <a:r>
              <a:rPr lang="en-US" altLang="en-US" sz="2400" b="1" dirty="0">
                <a:solidFill>
                  <a:srgbClr val="000066"/>
                </a:solidFill>
              </a:rPr>
              <a:t> </a:t>
            </a:r>
            <a:r>
              <a:rPr lang="en-US" altLang="en-US" sz="2400" b="1" dirty="0" err="1">
                <a:solidFill>
                  <a:srgbClr val="000066"/>
                </a:solidFill>
              </a:rPr>
              <a:t>có</a:t>
            </a:r>
            <a:r>
              <a:rPr lang="en-US" altLang="en-US" sz="2400" b="1" dirty="0">
                <a:solidFill>
                  <a:srgbClr val="000066"/>
                </a:solidFill>
              </a:rPr>
              <a:t> </a:t>
            </a:r>
            <a:r>
              <a:rPr lang="en-US" altLang="en-US" sz="2400" b="1" dirty="0" err="1">
                <a:solidFill>
                  <a:srgbClr val="000066"/>
                </a:solidFill>
              </a:rPr>
              <a:t>thể</a:t>
            </a:r>
            <a:r>
              <a:rPr lang="en-US" altLang="en-US" sz="2400" b="1" dirty="0">
                <a:solidFill>
                  <a:srgbClr val="000066"/>
                </a:solidFill>
              </a:rPr>
              <a:t> chia </a:t>
            </a:r>
            <a:r>
              <a:rPr lang="en-US" altLang="en-US" sz="2400" b="1" dirty="0" err="1">
                <a:solidFill>
                  <a:srgbClr val="000066"/>
                </a:solidFill>
              </a:rPr>
              <a:t>thành</a:t>
            </a:r>
            <a:r>
              <a:rPr lang="en-US" altLang="en-US" sz="2400" b="1" dirty="0">
                <a:solidFill>
                  <a:srgbClr val="000066"/>
                </a:solidFill>
              </a:rPr>
              <a:t> </a:t>
            </a:r>
            <a:r>
              <a:rPr lang="en-US" altLang="en-US" sz="2400" b="1" dirty="0">
                <a:solidFill>
                  <a:srgbClr val="FF0000"/>
                </a:solidFill>
              </a:rPr>
              <a:t>3</a:t>
            </a:r>
            <a:r>
              <a:rPr lang="en-US" altLang="en-US" sz="2400" b="1" dirty="0">
                <a:solidFill>
                  <a:srgbClr val="000066"/>
                </a:solidFill>
              </a:rPr>
              <a:t> </a:t>
            </a:r>
            <a:r>
              <a:rPr lang="en-US" altLang="en-US" sz="2400" b="1" dirty="0" err="1">
                <a:solidFill>
                  <a:srgbClr val="000066"/>
                </a:solidFill>
              </a:rPr>
              <a:t>giai</a:t>
            </a:r>
            <a:r>
              <a:rPr lang="en-US" altLang="en-US" sz="2400" b="1" dirty="0">
                <a:solidFill>
                  <a:srgbClr val="000066"/>
                </a:solidFill>
              </a:rPr>
              <a:t> </a:t>
            </a:r>
            <a:r>
              <a:rPr lang="en-US" altLang="en-US" sz="2400" b="1" dirty="0" err="1">
                <a:solidFill>
                  <a:srgbClr val="000066"/>
                </a:solidFill>
              </a:rPr>
              <a:t>đoạn</a:t>
            </a:r>
            <a:endParaRPr lang="en-US" altLang="en-US" sz="2400" b="1"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75"/>
                                        </p:tgtEl>
                                        <p:attrNameLst>
                                          <p:attrName>style.visibility</p:attrName>
                                        </p:attrNameLst>
                                      </p:cBhvr>
                                      <p:to>
                                        <p:strVal val="visible"/>
                                      </p:to>
                                    </p:set>
                                    <p:animEffect transition="in" filter="blinds(horizontal)">
                                      <p:cBhvr>
                                        <p:cTn id="7" dur="500"/>
                                        <p:tgtEl>
                                          <p:spTgt spid="665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6576"/>
                                        </p:tgtEl>
                                        <p:attrNameLst>
                                          <p:attrName>style.visibility</p:attrName>
                                        </p:attrNameLst>
                                      </p:cBhvr>
                                      <p:to>
                                        <p:strVal val="visible"/>
                                      </p:to>
                                    </p:set>
                                    <p:animEffect transition="in" filter="box(in)">
                                      <p:cBhvr>
                                        <p:cTn id="10" dur="500"/>
                                        <p:tgtEl>
                                          <p:spTgt spid="6657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6577"/>
                                        </p:tgtEl>
                                        <p:attrNameLst>
                                          <p:attrName>style.visibility</p:attrName>
                                        </p:attrNameLst>
                                      </p:cBhvr>
                                      <p:to>
                                        <p:strVal val="visible"/>
                                      </p:to>
                                    </p:set>
                                    <p:animEffect transition="in" filter="checkerboard(across)">
                                      <p:cBhvr>
                                        <p:cTn id="13" dur="500"/>
                                        <p:tgtEl>
                                          <p:spTgt spid="66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5" grpId="0" animBg="1"/>
      <p:bldP spid="66576" grpId="0" animBg="1"/>
      <p:bldP spid="665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Group 2">
            <a:extLst>
              <a:ext uri="{FF2B5EF4-FFF2-40B4-BE49-F238E27FC236}">
                <a16:creationId xmlns:a16="http://schemas.microsoft.com/office/drawing/2014/main" id="{FB63B192-2AC2-4D8E-8371-28305A555299}"/>
              </a:ext>
            </a:extLst>
          </p:cNvPr>
          <p:cNvGraphicFramePr>
            <a:graphicFrameLocks noGrp="1"/>
          </p:cNvGraphicFramePr>
          <p:nvPr>
            <p:ph/>
          </p:nvPr>
        </p:nvGraphicFramePr>
        <p:xfrm>
          <a:off x="457200" y="1066800"/>
          <a:ext cx="8229600" cy="5027930"/>
        </p:xfrm>
        <a:graphic>
          <a:graphicData uri="http://schemas.openxmlformats.org/drawingml/2006/table">
            <a:tbl>
              <a:tblPr/>
              <a:tblGrid>
                <a:gridCol w="1746250">
                  <a:extLst>
                    <a:ext uri="{9D8B030D-6E8A-4147-A177-3AD203B41FA5}">
                      <a16:colId xmlns:a16="http://schemas.microsoft.com/office/drawing/2014/main" val="1573920173"/>
                    </a:ext>
                  </a:extLst>
                </a:gridCol>
                <a:gridCol w="6483350">
                  <a:extLst>
                    <a:ext uri="{9D8B030D-6E8A-4147-A177-3AD203B41FA5}">
                      <a16:colId xmlns:a16="http://schemas.microsoft.com/office/drawing/2014/main" val="3032525697"/>
                    </a:ext>
                  </a:extLst>
                </a:gridCol>
              </a:tblGrid>
              <a:tr h="238125">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Vấn đề</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Nội dung</a:t>
                      </a:r>
                      <a:endParaRPr kumimoji="0" lang="en-US" altLang="en-US" sz="18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7198880"/>
                  </a:ext>
                </a:extLst>
              </a:tr>
              <a:tr h="67151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 Khái niệm  hoá thạch</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2980458"/>
                  </a:ext>
                </a:extLst>
              </a:tr>
              <a:tr h="6683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 Các dạng hoá thạch</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953028"/>
                  </a:ext>
                </a:extLst>
              </a:tr>
              <a:tr h="7302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 Vai trò của hoá thạch</a:t>
                      </a: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3862600"/>
                  </a:ext>
                </a:extLst>
              </a:tr>
              <a:tr h="16573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Phương pháp xác định tuổi hoá thạch</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5681061"/>
                  </a:ext>
                </a:extLst>
              </a:tr>
            </a:tbl>
          </a:graphicData>
        </a:graphic>
      </p:graphicFrame>
      <p:sp>
        <p:nvSpPr>
          <p:cNvPr id="45078" name="Text Box 22">
            <a:extLst>
              <a:ext uri="{FF2B5EF4-FFF2-40B4-BE49-F238E27FC236}">
                <a16:creationId xmlns:a16="http://schemas.microsoft.com/office/drawing/2014/main" id="{905E094C-C6B6-4390-9D51-F1B2AAE304A4}"/>
              </a:ext>
            </a:extLst>
          </p:cNvPr>
          <p:cNvSpPr txBox="1">
            <a:spLocks noChangeArrowheads="1"/>
          </p:cNvSpPr>
          <p:nvPr/>
        </p:nvSpPr>
        <p:spPr bwMode="auto">
          <a:xfrm>
            <a:off x="0" y="0"/>
            <a:ext cx="899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000" b="1">
                <a:latin typeface="Times New Roman" panose="02020603050405020304" pitchFamily="18" charset="0"/>
              </a:rPr>
              <a:t>Bài 33. SỰ PHÁT TRIỂN CỦA SINH GIỚI QUA CÁC ĐẠI ĐỊA CHẤT</a:t>
            </a:r>
          </a:p>
        </p:txBody>
      </p:sp>
      <p:sp>
        <p:nvSpPr>
          <p:cNvPr id="45079" name="Text Box 23">
            <a:extLst>
              <a:ext uri="{FF2B5EF4-FFF2-40B4-BE49-F238E27FC236}">
                <a16:creationId xmlns:a16="http://schemas.microsoft.com/office/drawing/2014/main" id="{44FD23B5-D256-4658-AFEF-30713946B7B2}"/>
              </a:ext>
            </a:extLst>
          </p:cNvPr>
          <p:cNvSpPr txBox="1">
            <a:spLocks noChangeArrowheads="1"/>
          </p:cNvSpPr>
          <p:nvPr/>
        </p:nvSpPr>
        <p:spPr bwMode="auto">
          <a:xfrm>
            <a:off x="152400" y="304800"/>
            <a:ext cx="876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1600" b="1">
                <a:solidFill>
                  <a:srgbClr val="0000FF"/>
                </a:solidFill>
                <a:latin typeface="Times New Roman" panose="02020603050405020304" pitchFamily="18" charset="0"/>
              </a:rPr>
              <a:t>I. HOÁ THẠCH VÀ VAI TRÒ CỦA CÁC HOÁ THẠCH TRONG  NGHIÊN CỨU LỊCH SỬ PHÁT TRIỂN CỦA SINH GIỚI</a:t>
            </a:r>
          </a:p>
        </p:txBody>
      </p:sp>
      <p:sp>
        <p:nvSpPr>
          <p:cNvPr id="45080" name="Text Box 24">
            <a:extLst>
              <a:ext uri="{FF2B5EF4-FFF2-40B4-BE49-F238E27FC236}">
                <a16:creationId xmlns:a16="http://schemas.microsoft.com/office/drawing/2014/main" id="{80137825-F2CF-4839-877B-07CA5F43AF0F}"/>
              </a:ext>
            </a:extLst>
          </p:cNvPr>
          <p:cNvSpPr txBox="1">
            <a:spLocks noChangeArrowheads="1"/>
          </p:cNvSpPr>
          <p:nvPr/>
        </p:nvSpPr>
        <p:spPr bwMode="auto">
          <a:xfrm>
            <a:off x="2209800" y="1401763"/>
            <a:ext cx="5791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en-US" sz="2200">
                <a:latin typeface="Times New Roman" panose="02020603050405020304" pitchFamily="18" charset="0"/>
              </a:rPr>
              <a:t>- Là di tích của các sinh vật để lại trong các lớp đất đá của vỏ Trái Đất</a:t>
            </a:r>
          </a:p>
        </p:txBody>
      </p:sp>
      <p:sp>
        <p:nvSpPr>
          <p:cNvPr id="45081" name="Text Box 25">
            <a:extLst>
              <a:ext uri="{FF2B5EF4-FFF2-40B4-BE49-F238E27FC236}">
                <a16:creationId xmlns:a16="http://schemas.microsoft.com/office/drawing/2014/main" id="{8B0D2DDC-CA47-4E9F-B0FE-973568E027BD}"/>
              </a:ext>
            </a:extLst>
          </p:cNvPr>
          <p:cNvSpPr txBox="1">
            <a:spLocks noChangeArrowheads="1"/>
          </p:cNvSpPr>
          <p:nvPr/>
        </p:nvSpPr>
        <p:spPr bwMode="auto">
          <a:xfrm>
            <a:off x="2243138" y="2095500"/>
            <a:ext cx="6900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a:latin typeface="Times New Roman" panose="02020603050405020304" pitchFamily="18" charset="0"/>
              </a:rPr>
              <a:t>- Hoá thạch từng phần: bộ xương, khuôn mẫu trong đá…</a:t>
            </a:r>
          </a:p>
          <a:p>
            <a:pPr eaLnBrk="0" hangingPunct="0"/>
            <a:r>
              <a:rPr lang="en-US" altLang="en-US" sz="2000">
                <a:latin typeface="Times New Roman" panose="02020603050405020304" pitchFamily="18" charset="0"/>
              </a:rPr>
              <a:t>- Hoá thạch nguyên vẹn: trong băng tuyết, trong hổ phách…</a:t>
            </a:r>
          </a:p>
        </p:txBody>
      </p:sp>
      <p:sp>
        <p:nvSpPr>
          <p:cNvPr id="45082" name="Text Box 26">
            <a:extLst>
              <a:ext uri="{FF2B5EF4-FFF2-40B4-BE49-F238E27FC236}">
                <a16:creationId xmlns:a16="http://schemas.microsoft.com/office/drawing/2014/main" id="{911244D3-1E84-4632-9F1E-10B6B10923E9}"/>
              </a:ext>
            </a:extLst>
          </p:cNvPr>
          <p:cNvSpPr txBox="1">
            <a:spLocks noChangeArrowheads="1"/>
          </p:cNvSpPr>
          <p:nvPr/>
        </p:nvSpPr>
        <p:spPr bwMode="auto">
          <a:xfrm>
            <a:off x="2224088" y="2832100"/>
            <a:ext cx="67389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100">
                <a:latin typeface="Times New Roman" panose="02020603050405020304" pitchFamily="18" charset="0"/>
              </a:rPr>
              <a:t>- Là bằng chứng trực tiếp về lịch sử phát triển của sinh giới.</a:t>
            </a:r>
          </a:p>
          <a:p>
            <a:pPr eaLnBrk="0" hangingPunct="0"/>
            <a:r>
              <a:rPr lang="en-US" altLang="en-US" sz="2200">
                <a:latin typeface="Times New Roman" panose="02020603050405020304" pitchFamily="18" charset="0"/>
              </a:rPr>
              <a:t>- Là dẫn liệu quí để nghiên cứu lịch sử vỏ Trái Đất</a:t>
            </a:r>
          </a:p>
        </p:txBody>
      </p:sp>
      <p:sp>
        <p:nvSpPr>
          <p:cNvPr id="45083" name="Text Box 27">
            <a:extLst>
              <a:ext uri="{FF2B5EF4-FFF2-40B4-BE49-F238E27FC236}">
                <a16:creationId xmlns:a16="http://schemas.microsoft.com/office/drawing/2014/main" id="{DE0E5019-6906-47D4-8313-1EB36273B5D9}"/>
              </a:ext>
            </a:extLst>
          </p:cNvPr>
          <p:cNvSpPr txBox="1">
            <a:spLocks noChangeArrowheads="1"/>
          </p:cNvSpPr>
          <p:nvPr/>
        </p:nvSpPr>
        <p:spPr bwMode="auto">
          <a:xfrm>
            <a:off x="2209800" y="3505200"/>
            <a:ext cx="6629400"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200">
                <a:latin typeface="Times New Roman" panose="02020603050405020304" pitchFamily="18" charset="0"/>
              </a:rPr>
              <a:t>- Để xác định tuổi tương đối: Căn cứ vào thời gian lắng đọng của các lớp trầm tích (địa tầng) phủ lên nhau theo thứ tự từ nông đến sâu. Lớp càng sâu có tuổi cổ hơn so với lớp nông.</a:t>
            </a:r>
          </a:p>
          <a:p>
            <a:pPr eaLnBrk="0" hangingPunct="0"/>
            <a:r>
              <a:rPr lang="en-US" altLang="en-US" sz="2200">
                <a:latin typeface="Times New Roman" panose="02020603050405020304" pitchFamily="18" charset="0"/>
              </a:rPr>
              <a:t>- Để xác định tuổi tuyệt đối: Đồng vị phóng xạ (Căn cứ vào thời gian bán rã của 1 chất đồng vị phóng xạ nào đó có trong hóa thạch) như Cacbon 14 hoặc Urani 238.</a:t>
            </a:r>
          </a:p>
        </p:txBody>
      </p:sp>
      <p:pic>
        <p:nvPicPr>
          <p:cNvPr id="15" name="Picture 11" descr="25018018_voiok">
            <a:extLst>
              <a:ext uri="{FF2B5EF4-FFF2-40B4-BE49-F238E27FC236}">
                <a16:creationId xmlns:a16="http://schemas.microsoft.com/office/drawing/2014/main" id="{16D77352-FBED-444C-A93E-4FF7F1752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953000" cy="5029200"/>
          </a:xfrm>
          <a:prstGeom prst="rect">
            <a:avLst/>
          </a:prstGeom>
          <a:noFill/>
          <a:ln w="28575" cap="rnd">
            <a:solidFill>
              <a:srgbClr val="FFFF00"/>
            </a:solidFill>
            <a:prstDash val="sysDot"/>
            <a:miter lim="800000"/>
            <a:headEnd/>
            <a:tailEnd/>
          </a:ln>
          <a:extLst>
            <a:ext uri="{909E8E84-426E-40DD-AFC4-6F175D3DCCD1}">
              <a14:hiddenFill xmlns:a14="http://schemas.microsoft.com/office/drawing/2010/main">
                <a:solidFill>
                  <a:srgbClr val="FFFFFF"/>
                </a:solidFill>
              </a14:hiddenFill>
            </a:ext>
          </a:extLst>
        </p:spPr>
      </p:pic>
      <p:pic>
        <p:nvPicPr>
          <p:cNvPr id="16" name="Picture 17" descr="hoa thach">
            <a:extLst>
              <a:ext uri="{FF2B5EF4-FFF2-40B4-BE49-F238E27FC236}">
                <a16:creationId xmlns:a16="http://schemas.microsoft.com/office/drawing/2014/main" id="{AA285041-EA14-4BA1-BF2A-8E84BFCD2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3962400" cy="4953000"/>
          </a:xfrm>
          <a:prstGeom prst="rect">
            <a:avLst/>
          </a:prstGeom>
          <a:gradFill rotWithShape="1">
            <a:gsLst>
              <a:gs pos="0">
                <a:srgbClr val="FFFFFF"/>
              </a:gs>
              <a:gs pos="100000">
                <a:srgbClr val="767676"/>
              </a:gs>
            </a:gsLst>
            <a:lin ang="5400000" scaled="1"/>
          </a:gradFill>
          <a:ln w="28575" cap="rnd">
            <a:solidFill>
              <a:srgbClr val="FFFF00"/>
            </a:solidFill>
            <a:prstDash val="sysDot"/>
            <a:miter lim="800000"/>
            <a:headEnd/>
            <a:tailEnd/>
          </a:ln>
        </p:spPr>
      </p:pic>
      <p:sp>
        <p:nvSpPr>
          <p:cNvPr id="18" name="Text Box 21">
            <a:extLst>
              <a:ext uri="{FF2B5EF4-FFF2-40B4-BE49-F238E27FC236}">
                <a16:creationId xmlns:a16="http://schemas.microsoft.com/office/drawing/2014/main" id="{EEA99AF6-E091-4F1C-A89F-A88437B522DE}"/>
              </a:ext>
            </a:extLst>
          </p:cNvPr>
          <p:cNvSpPr txBox="1">
            <a:spLocks noChangeArrowheads="1"/>
          </p:cNvSpPr>
          <p:nvPr/>
        </p:nvSpPr>
        <p:spPr bwMode="auto">
          <a:xfrm>
            <a:off x="5410200" y="6019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400" b="1">
                <a:latin typeface="Times New Roman" panose="02020603050405020304" pitchFamily="18" charset="0"/>
              </a:rPr>
              <a:t>Hoá thạch ng</a:t>
            </a:r>
            <a:r>
              <a:rPr lang="vi-VN" altLang="en-US" sz="2400" b="1">
                <a:latin typeface="Times New Roman" panose="02020603050405020304" pitchFamily="18" charset="0"/>
              </a:rPr>
              <a:t>ư</a:t>
            </a:r>
            <a:r>
              <a:rPr lang="en-US" altLang="en-US" sz="2400" b="1">
                <a:latin typeface="Times New Roman" panose="02020603050405020304" pitchFamily="18" charset="0"/>
              </a:rPr>
              <a:t>ời tiền sử</a:t>
            </a:r>
          </a:p>
        </p:txBody>
      </p:sp>
      <p:sp>
        <p:nvSpPr>
          <p:cNvPr id="17" name="Text Box 20">
            <a:extLst>
              <a:ext uri="{FF2B5EF4-FFF2-40B4-BE49-F238E27FC236}">
                <a16:creationId xmlns:a16="http://schemas.microsoft.com/office/drawing/2014/main" id="{5054EE63-7B69-4125-A3BE-D3D97F24DB3E}"/>
              </a:ext>
            </a:extLst>
          </p:cNvPr>
          <p:cNvSpPr txBox="1">
            <a:spLocks noChangeArrowheads="1"/>
          </p:cNvSpPr>
          <p:nvPr/>
        </p:nvSpPr>
        <p:spPr bwMode="auto">
          <a:xfrm>
            <a:off x="533400" y="60198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2400" b="1">
                <a:latin typeface="Times New Roman" panose="02020603050405020304" pitchFamily="18" charset="0"/>
              </a:rPr>
              <a:t>Hoá thạch voi ma mút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80"/>
                                        </p:tgtEl>
                                        <p:attrNameLst>
                                          <p:attrName>style.visibility</p:attrName>
                                        </p:attrNameLst>
                                      </p:cBhvr>
                                      <p:to>
                                        <p:strVal val="visible"/>
                                      </p:to>
                                    </p:set>
                                    <p:animEffect transition="in" filter="blinds(horizontal)">
                                      <p:cBhvr>
                                        <p:cTn id="7" dur="500"/>
                                        <p:tgtEl>
                                          <p:spTgt spid="45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81"/>
                                        </p:tgtEl>
                                        <p:attrNameLst>
                                          <p:attrName>style.visibility</p:attrName>
                                        </p:attrNameLst>
                                      </p:cBhvr>
                                      <p:to>
                                        <p:strVal val="visible"/>
                                      </p:to>
                                    </p:set>
                                    <p:animEffect transition="in" filter="checkerboard(across)">
                                      <p:cBhvr>
                                        <p:cTn id="12" dur="500"/>
                                        <p:tgtEl>
                                          <p:spTgt spid="450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par>
                                <p:cTn id="18" presetID="3"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nodeType="clickEffect">
                                  <p:stCondLst>
                                    <p:cond delay="0"/>
                                  </p:stCondLst>
                                  <p:childTnLst>
                                    <p:animEffect transition="out" filter="blinds(horizontal)">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5082"/>
                                        </p:tgtEl>
                                        <p:attrNameLst>
                                          <p:attrName>style.visibility</p:attrName>
                                        </p:attrNameLst>
                                      </p:cBhvr>
                                      <p:to>
                                        <p:strVal val="visible"/>
                                      </p:to>
                                    </p:set>
                                    <p:anim calcmode="lin" valueType="num">
                                      <p:cBhvr additive="base">
                                        <p:cTn id="45" dur="500" fill="hold"/>
                                        <p:tgtEl>
                                          <p:spTgt spid="45082"/>
                                        </p:tgtEl>
                                        <p:attrNameLst>
                                          <p:attrName>ppt_x</p:attrName>
                                        </p:attrNameLst>
                                      </p:cBhvr>
                                      <p:tavLst>
                                        <p:tav tm="0">
                                          <p:val>
                                            <p:strVal val="#ppt_x"/>
                                          </p:val>
                                        </p:tav>
                                        <p:tav tm="100000">
                                          <p:val>
                                            <p:strVal val="#ppt_x"/>
                                          </p:val>
                                        </p:tav>
                                      </p:tavLst>
                                    </p:anim>
                                    <p:anim calcmode="lin" valueType="num">
                                      <p:cBhvr additive="base">
                                        <p:cTn id="46" dur="500" fill="hold"/>
                                        <p:tgtEl>
                                          <p:spTgt spid="45082"/>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45083"/>
                                        </p:tgtEl>
                                        <p:attrNameLst>
                                          <p:attrName>style.visibility</p:attrName>
                                        </p:attrNameLst>
                                      </p:cBhvr>
                                      <p:to>
                                        <p:strVal val="visible"/>
                                      </p:to>
                                    </p:set>
                                    <p:anim to="" calcmode="lin" valueType="num">
                                      <p:cBhvr>
                                        <p:cTn id="51" dur="1" fill="hold"/>
                                        <p:tgtEl>
                                          <p:spTgt spid="450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0" grpId="0"/>
      <p:bldP spid="45081" grpId="0"/>
      <p:bldP spid="45082" grpId="0"/>
      <p:bldP spid="45083" grpId="0"/>
      <p:bldP spid="18" grpId="0"/>
      <p:bldP spid="18" grpId="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6082" name="Group 2">
            <a:extLst>
              <a:ext uri="{FF2B5EF4-FFF2-40B4-BE49-F238E27FC236}">
                <a16:creationId xmlns:a16="http://schemas.microsoft.com/office/drawing/2014/main" id="{871E112C-F00F-4B4D-A90E-380EBE820761}"/>
              </a:ext>
            </a:extLst>
          </p:cNvPr>
          <p:cNvGraphicFramePr>
            <a:graphicFrameLocks noGrp="1"/>
          </p:cNvGraphicFramePr>
          <p:nvPr>
            <p:ph/>
          </p:nvPr>
        </p:nvGraphicFramePr>
        <p:xfrm>
          <a:off x="152400" y="1447800"/>
          <a:ext cx="8839200" cy="4098608"/>
        </p:xfrm>
        <a:graphic>
          <a:graphicData uri="http://schemas.openxmlformats.org/drawingml/2006/table">
            <a:tbl>
              <a:tblPr/>
              <a:tblGrid>
                <a:gridCol w="1993900">
                  <a:extLst>
                    <a:ext uri="{9D8B030D-6E8A-4147-A177-3AD203B41FA5}">
                      <a16:colId xmlns:a16="http://schemas.microsoft.com/office/drawing/2014/main" val="3443466606"/>
                    </a:ext>
                  </a:extLst>
                </a:gridCol>
                <a:gridCol w="3400425">
                  <a:extLst>
                    <a:ext uri="{9D8B030D-6E8A-4147-A177-3AD203B41FA5}">
                      <a16:colId xmlns:a16="http://schemas.microsoft.com/office/drawing/2014/main" val="902067175"/>
                    </a:ext>
                  </a:extLst>
                </a:gridCol>
                <a:gridCol w="3444875">
                  <a:extLst>
                    <a:ext uri="{9D8B030D-6E8A-4147-A177-3AD203B41FA5}">
                      <a16:colId xmlns:a16="http://schemas.microsoft.com/office/drawing/2014/main" val="310805776"/>
                    </a:ext>
                  </a:extLst>
                </a:gridCol>
              </a:tblGrid>
              <a:tr h="815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Phương pháp dùng Urani phóng xạ</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Phương pháp dùng Cacbon phóng xạ</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575530"/>
                  </a:ext>
                </a:extLst>
              </a:tr>
              <a:tr h="114141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Nguyên tố phóng xạ</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Urani 238 (</a:t>
                      </a:r>
                      <a:r>
                        <a:rPr kumimoji="0" lang="en-US" altLang="en-US" sz="24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238</a:t>
                      </a: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Cacbon 14 (</a:t>
                      </a:r>
                      <a:r>
                        <a:rPr kumimoji="0" lang="en-US" altLang="en-US" sz="2400" b="1" i="0" u="none" strike="noStrike" cap="none" normalizeH="0" baseline="30000">
                          <a:ln>
                            <a:noFill/>
                          </a:ln>
                          <a:solidFill>
                            <a:schemeClr val="tx1"/>
                          </a:solidFill>
                          <a:effectLst/>
                          <a:latin typeface="Times New Roman" panose="02020603050405020304" pitchFamily="18" charset="0"/>
                          <a:cs typeface="Times New Roman" panose="02020603050405020304" pitchFamily="18" charset="0"/>
                        </a:rPr>
                        <a:t>14</a:t>
                      </a: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4832274"/>
                  </a:ext>
                </a:extLst>
              </a:tr>
              <a:tr h="8159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Chu kì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bán rã</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4,5 tỉ năm</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5730 năm</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331869"/>
                  </a:ext>
                </a:extLst>
              </a:tr>
              <a:tr h="13112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Kết quả</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Xác định được tuổi các lớp đất đá và hóa thạch hàng triệu năm.</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Xác định được tuổi các lớp đất đá và hóa thạch lên tới 75.000 năm.</a:t>
                      </a:r>
                      <a:endParaRPr kumimoji="0" lang="en-US" altLang="en-US" sz="2400" b="1"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1985938"/>
                  </a:ext>
                </a:extLst>
              </a:tr>
            </a:tbl>
          </a:graphicData>
        </a:graphic>
      </p:graphicFrame>
      <p:sp>
        <p:nvSpPr>
          <p:cNvPr id="46104" name="Text Box 24">
            <a:extLst>
              <a:ext uri="{FF2B5EF4-FFF2-40B4-BE49-F238E27FC236}">
                <a16:creationId xmlns:a16="http://schemas.microsoft.com/office/drawing/2014/main" id="{79D10818-1282-4C7B-BF30-11F306D02617}"/>
              </a:ext>
            </a:extLst>
          </p:cNvPr>
          <p:cNvSpPr txBox="1">
            <a:spLocks noChangeArrowheads="1"/>
          </p:cNvSpPr>
          <p:nvPr/>
        </p:nvSpPr>
        <p:spPr bwMode="auto">
          <a:xfrm>
            <a:off x="457200" y="5334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400" b="1">
                <a:latin typeface="Times New Roman" panose="02020603050405020304" pitchFamily="18" charset="0"/>
              </a:rPr>
              <a:t>Dùng đồng vị phóng xạ là </a:t>
            </a:r>
            <a:r>
              <a:rPr lang="en-US" altLang="en-US" sz="2400" b="1" baseline="30000">
                <a:latin typeface="Times New Roman" panose="02020603050405020304" pitchFamily="18" charset="0"/>
              </a:rPr>
              <a:t>14</a:t>
            </a:r>
            <a:r>
              <a:rPr lang="en-US" altLang="en-US" sz="2400" b="1">
                <a:latin typeface="Times New Roman" panose="02020603050405020304" pitchFamily="18" charset="0"/>
              </a:rPr>
              <a:t>C và </a:t>
            </a:r>
            <a:r>
              <a:rPr lang="en-US" altLang="en-US" sz="2400" b="1" baseline="30000">
                <a:latin typeface="Times New Roman" panose="02020603050405020304" pitchFamily="18" charset="0"/>
              </a:rPr>
              <a:t>238</a:t>
            </a:r>
            <a:r>
              <a:rPr lang="en-US" altLang="en-US" sz="2400" b="1">
                <a:latin typeface="Times New Roman" panose="02020603050405020304" pitchFamily="18" charset="0"/>
              </a:rPr>
              <a:t>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15">
            <a:extLst>
              <a:ext uri="{FF2B5EF4-FFF2-40B4-BE49-F238E27FC236}">
                <a16:creationId xmlns:a16="http://schemas.microsoft.com/office/drawing/2014/main" id="{327D5645-0FC8-40AE-A73A-021E01DE495C}"/>
              </a:ext>
            </a:extLst>
          </p:cNvPr>
          <p:cNvSpPr txBox="1">
            <a:spLocks noChangeArrowheads="1"/>
          </p:cNvSpPr>
          <p:nvPr/>
        </p:nvSpPr>
        <p:spPr bwMode="auto">
          <a:xfrm>
            <a:off x="-11113" y="152400"/>
            <a:ext cx="8774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000" b="1">
                <a:solidFill>
                  <a:srgbClr val="0000FF"/>
                </a:solidFill>
                <a:latin typeface="Times New Roman" panose="02020603050405020304" pitchFamily="18" charset="0"/>
              </a:rPr>
              <a:t>II. LỊCH SỬ PHÁT TRIỂN CỦA SINH GIỚI QUA CÁC </a:t>
            </a:r>
            <a:r>
              <a:rPr lang="vi-VN" altLang="en-US" sz="2000" b="1">
                <a:solidFill>
                  <a:srgbClr val="0000FF"/>
                </a:solidFill>
                <a:latin typeface="Times New Roman" panose="02020603050405020304" pitchFamily="18" charset="0"/>
              </a:rPr>
              <a:t>Đ</a:t>
            </a:r>
            <a:r>
              <a:rPr lang="en-US" altLang="en-US" sz="2000" b="1">
                <a:solidFill>
                  <a:srgbClr val="0000FF"/>
                </a:solidFill>
                <a:latin typeface="Times New Roman" panose="02020603050405020304" pitchFamily="18" charset="0"/>
              </a:rPr>
              <a:t>ẠI </a:t>
            </a:r>
            <a:r>
              <a:rPr lang="vi-VN" altLang="en-US" sz="2000" b="1">
                <a:solidFill>
                  <a:srgbClr val="0000FF"/>
                </a:solidFill>
                <a:latin typeface="Times New Roman" panose="02020603050405020304" pitchFamily="18" charset="0"/>
              </a:rPr>
              <a:t>Đ</a:t>
            </a:r>
            <a:r>
              <a:rPr lang="en-US" altLang="en-US" sz="2000" b="1">
                <a:solidFill>
                  <a:srgbClr val="0000FF"/>
                </a:solidFill>
                <a:latin typeface="Times New Roman" panose="02020603050405020304" pitchFamily="18" charset="0"/>
              </a:rPr>
              <a:t>ỊA CHẤT</a:t>
            </a:r>
          </a:p>
        </p:txBody>
      </p:sp>
      <p:sp>
        <p:nvSpPr>
          <p:cNvPr id="13" name="Text Box 21">
            <a:extLst>
              <a:ext uri="{FF2B5EF4-FFF2-40B4-BE49-F238E27FC236}">
                <a16:creationId xmlns:a16="http://schemas.microsoft.com/office/drawing/2014/main" id="{62B2C11A-9510-4BB0-A20C-4529D0A5EFEF}"/>
              </a:ext>
            </a:extLst>
          </p:cNvPr>
          <p:cNvSpPr txBox="1">
            <a:spLocks noChangeArrowheads="1"/>
          </p:cNvSpPr>
          <p:nvPr/>
        </p:nvSpPr>
        <p:spPr bwMode="auto">
          <a:xfrm>
            <a:off x="762000" y="1066800"/>
            <a:ext cx="739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eaLnBrk="0" hangingPunct="0"/>
            <a:r>
              <a:rPr lang="en-US" altLang="en-US" sz="2400">
                <a:latin typeface="Times New Roman" panose="02020603050405020304" pitchFamily="18" charset="0"/>
              </a:rPr>
              <a:t>Trôi dạt lục </a:t>
            </a:r>
            <a:r>
              <a:rPr lang="vi-VN" altLang="en-US" sz="2400">
                <a:latin typeface="Times New Roman" panose="02020603050405020304" pitchFamily="18" charset="0"/>
              </a:rPr>
              <a:t>đ</a:t>
            </a:r>
            <a:r>
              <a:rPr lang="en-US" altLang="en-US" sz="2400">
                <a:latin typeface="Times New Roman" panose="02020603050405020304" pitchFamily="18" charset="0"/>
              </a:rPr>
              <a:t>ịa là hiện t</a:t>
            </a:r>
            <a:r>
              <a:rPr lang="vi-VN" altLang="en-US" sz="2400">
                <a:latin typeface="Times New Roman" panose="02020603050405020304" pitchFamily="18" charset="0"/>
              </a:rPr>
              <a:t>ư</a:t>
            </a:r>
            <a:r>
              <a:rPr lang="en-US" altLang="en-US" sz="2400">
                <a:latin typeface="Times New Roman" panose="02020603050405020304" pitchFamily="18" charset="0"/>
              </a:rPr>
              <a:t>ợng di chuyển của các lục </a:t>
            </a:r>
            <a:r>
              <a:rPr lang="vi-VN" altLang="en-US" sz="2400">
                <a:latin typeface="Times New Roman" panose="02020603050405020304" pitchFamily="18" charset="0"/>
              </a:rPr>
              <a:t>đ</a:t>
            </a:r>
            <a:r>
              <a:rPr lang="en-US" altLang="en-US" sz="2400">
                <a:latin typeface="Times New Roman" panose="02020603050405020304" pitchFamily="18" charset="0"/>
              </a:rPr>
              <a:t>ịa (các phiến kiến tạo) do lớp dung nham nóng chảy bên d</a:t>
            </a:r>
            <a:r>
              <a:rPr lang="vi-VN" altLang="en-US" sz="2400">
                <a:latin typeface="Times New Roman" panose="02020603050405020304" pitchFamily="18" charset="0"/>
              </a:rPr>
              <a:t>ư</a:t>
            </a:r>
            <a:r>
              <a:rPr lang="en-US" altLang="en-US" sz="2400">
                <a:latin typeface="Times New Roman" panose="02020603050405020304" pitchFamily="18" charset="0"/>
              </a:rPr>
              <a:t>ới chuyển </a:t>
            </a:r>
            <a:r>
              <a:rPr lang="vi-VN" altLang="en-US" sz="2400">
                <a:latin typeface="Times New Roman" panose="02020603050405020304" pitchFamily="18" charset="0"/>
              </a:rPr>
              <a:t>đ</a:t>
            </a:r>
            <a:r>
              <a:rPr lang="en-US" altLang="en-US" sz="2400">
                <a:latin typeface="Times New Roman" panose="02020603050405020304" pitchFamily="18" charset="0"/>
              </a:rPr>
              <a:t>ộng.</a:t>
            </a:r>
          </a:p>
        </p:txBody>
      </p:sp>
      <p:sp>
        <p:nvSpPr>
          <p:cNvPr id="12" name="Text Box 16">
            <a:extLst>
              <a:ext uri="{FF2B5EF4-FFF2-40B4-BE49-F238E27FC236}">
                <a16:creationId xmlns:a16="http://schemas.microsoft.com/office/drawing/2014/main" id="{FE433589-3CB1-4AA9-93EB-F7F1FD82384F}"/>
              </a:ext>
            </a:extLst>
          </p:cNvPr>
          <p:cNvSpPr txBox="1">
            <a:spLocks noChangeArrowheads="1"/>
          </p:cNvSpPr>
          <p:nvPr/>
        </p:nvSpPr>
        <p:spPr bwMode="auto">
          <a:xfrm>
            <a:off x="457200" y="609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latin typeface="Times New Roman" panose="02020603050405020304" pitchFamily="18" charset="0"/>
              </a:rPr>
              <a:t>1. Hiện t</a:t>
            </a:r>
            <a:r>
              <a:rPr lang="vi-VN" altLang="en-US" sz="2400" b="1">
                <a:latin typeface="Times New Roman" panose="02020603050405020304" pitchFamily="18" charset="0"/>
              </a:rPr>
              <a:t>ư</a:t>
            </a:r>
            <a:r>
              <a:rPr lang="en-US" altLang="en-US" sz="2400" b="1">
                <a:latin typeface="Times New Roman" panose="02020603050405020304" pitchFamily="18" charset="0"/>
              </a:rPr>
              <a:t>ợng trôi dạt lục </a:t>
            </a:r>
            <a:r>
              <a:rPr lang="vi-VN" altLang="en-US" sz="2400" b="1">
                <a:latin typeface="Times New Roman" panose="02020603050405020304" pitchFamily="18" charset="0"/>
              </a:rPr>
              <a:t>đ</a:t>
            </a:r>
            <a:r>
              <a:rPr lang="en-US" altLang="en-US" sz="2400" b="1">
                <a:latin typeface="Times New Roman" panose="02020603050405020304" pitchFamily="18" charset="0"/>
              </a:rPr>
              <a:t>ịa.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linds(horizontal)">
                                      <p:cBhvr>
                                        <p:cTn id="7" dur="500"/>
                                        <p:tgtEl>
                                          <p:spTgt spid="133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a:extLst>
              <a:ext uri="{FF2B5EF4-FFF2-40B4-BE49-F238E27FC236}">
                <a16:creationId xmlns:a16="http://schemas.microsoft.com/office/drawing/2014/main" id="{6922C1B5-4A79-4A17-8844-AEE63F08CD71}"/>
              </a:ext>
            </a:extLst>
          </p:cNvPr>
          <p:cNvGrpSpPr>
            <a:grpSpLocks/>
          </p:cNvGrpSpPr>
          <p:nvPr/>
        </p:nvGrpSpPr>
        <p:grpSpPr bwMode="auto">
          <a:xfrm>
            <a:off x="0" y="0"/>
            <a:ext cx="9144000" cy="6477000"/>
            <a:chOff x="0" y="0"/>
            <a:chExt cx="5760" cy="4080"/>
          </a:xfrm>
        </p:grpSpPr>
        <p:grpSp>
          <p:nvGrpSpPr>
            <p:cNvPr id="48131" name="Group 3">
              <a:extLst>
                <a:ext uri="{FF2B5EF4-FFF2-40B4-BE49-F238E27FC236}">
                  <a16:creationId xmlns:a16="http://schemas.microsoft.com/office/drawing/2014/main" id="{F46DB62D-3690-4DB0-8C35-8109E045647A}"/>
                </a:ext>
              </a:extLst>
            </p:cNvPr>
            <p:cNvGrpSpPr>
              <a:grpSpLocks/>
            </p:cNvGrpSpPr>
            <p:nvPr/>
          </p:nvGrpSpPr>
          <p:grpSpPr bwMode="auto">
            <a:xfrm>
              <a:off x="0" y="0"/>
              <a:ext cx="5760" cy="4080"/>
              <a:chOff x="0" y="0"/>
              <a:chExt cx="5760" cy="4080"/>
            </a:xfrm>
          </p:grpSpPr>
          <p:graphicFrame>
            <p:nvGraphicFramePr>
              <p:cNvPr id="12297" name="Object 9">
                <a:extLst>
                  <a:ext uri="{FF2B5EF4-FFF2-40B4-BE49-F238E27FC236}">
                    <a16:creationId xmlns:a16="http://schemas.microsoft.com/office/drawing/2014/main" id="{C87FD19A-D551-4460-BFCC-D1392E573FC9}"/>
                  </a:ext>
                </a:extLst>
              </p:cNvPr>
              <p:cNvGraphicFramePr>
                <a:graphicFrameLocks noChangeAspect="1"/>
              </p:cNvGraphicFramePr>
              <p:nvPr/>
            </p:nvGraphicFramePr>
            <p:xfrm>
              <a:off x="0" y="0"/>
              <a:ext cx="5760" cy="4080"/>
            </p:xfrm>
            <a:graphic>
              <a:graphicData uri="http://schemas.openxmlformats.org/presentationml/2006/ole">
                <mc:AlternateContent xmlns:mc="http://schemas.openxmlformats.org/markup-compatibility/2006">
                  <mc:Choice xmlns:v="urn:schemas-microsoft-com:vml" Requires="v">
                    <p:oleObj name="Photo Editor Photo" r:id="rId2" imgW="2847619" imgH="2486372" progId="MSPhotoEd.3">
                      <p:embed/>
                    </p:oleObj>
                  </mc:Choice>
                  <mc:Fallback>
                    <p:oleObj name="Photo Editor Photo" r:id="rId2" imgW="2847619" imgH="2486372" progId="MSPhotoEd.3">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3" name="Rectangle 5">
                <a:extLst>
                  <a:ext uri="{FF2B5EF4-FFF2-40B4-BE49-F238E27FC236}">
                    <a16:creationId xmlns:a16="http://schemas.microsoft.com/office/drawing/2014/main" id="{67DA5749-F801-40DC-A186-E7502D91AA2B}"/>
                  </a:ext>
                </a:extLst>
              </p:cNvPr>
              <p:cNvSpPr>
                <a:spLocks noChangeArrowheads="1"/>
              </p:cNvSpPr>
              <p:nvPr/>
            </p:nvSpPr>
            <p:spPr bwMode="auto">
              <a:xfrm>
                <a:off x="921" y="1235"/>
                <a:ext cx="33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t>250</a:t>
                </a:r>
              </a:p>
            </p:txBody>
          </p:sp>
          <p:sp>
            <p:nvSpPr>
              <p:cNvPr id="48134" name="Rectangle 6">
                <a:extLst>
                  <a:ext uri="{FF2B5EF4-FFF2-40B4-BE49-F238E27FC236}">
                    <a16:creationId xmlns:a16="http://schemas.microsoft.com/office/drawing/2014/main" id="{BF899F8A-0DBF-487D-9DFA-046FD651029F}"/>
                  </a:ext>
                </a:extLst>
              </p:cNvPr>
              <p:cNvSpPr>
                <a:spLocks noChangeArrowheads="1"/>
              </p:cNvSpPr>
              <p:nvPr/>
            </p:nvSpPr>
            <p:spPr bwMode="auto">
              <a:xfrm>
                <a:off x="3696" y="1235"/>
                <a:ext cx="24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t>180</a:t>
                </a:r>
              </a:p>
            </p:txBody>
          </p:sp>
          <p:sp>
            <p:nvSpPr>
              <p:cNvPr id="48135" name="Rectangle 7">
                <a:extLst>
                  <a:ext uri="{FF2B5EF4-FFF2-40B4-BE49-F238E27FC236}">
                    <a16:creationId xmlns:a16="http://schemas.microsoft.com/office/drawing/2014/main" id="{0D5C622D-1E79-42CA-826E-B2DD1C3C3667}"/>
                  </a:ext>
                </a:extLst>
              </p:cNvPr>
              <p:cNvSpPr>
                <a:spLocks noChangeArrowheads="1"/>
              </p:cNvSpPr>
              <p:nvPr/>
            </p:nvSpPr>
            <p:spPr bwMode="auto">
              <a:xfrm>
                <a:off x="604" y="1663"/>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Bắc Mĩ</a:t>
                </a:r>
              </a:p>
            </p:txBody>
          </p:sp>
          <p:sp>
            <p:nvSpPr>
              <p:cNvPr id="48136" name="Rectangle 8">
                <a:extLst>
                  <a:ext uri="{FF2B5EF4-FFF2-40B4-BE49-F238E27FC236}">
                    <a16:creationId xmlns:a16="http://schemas.microsoft.com/office/drawing/2014/main" id="{F78C4C43-7E91-4999-B748-51BB428B7B5A}"/>
                  </a:ext>
                </a:extLst>
              </p:cNvPr>
              <p:cNvSpPr>
                <a:spLocks noChangeArrowheads="1"/>
              </p:cNvSpPr>
              <p:nvPr/>
            </p:nvSpPr>
            <p:spPr bwMode="auto">
              <a:xfrm>
                <a:off x="1488" y="1689"/>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Á-Âu</a:t>
                </a:r>
              </a:p>
            </p:txBody>
          </p:sp>
          <p:sp>
            <p:nvSpPr>
              <p:cNvPr id="48137" name="Rectangle 9">
                <a:extLst>
                  <a:ext uri="{FF2B5EF4-FFF2-40B4-BE49-F238E27FC236}">
                    <a16:creationId xmlns:a16="http://schemas.microsoft.com/office/drawing/2014/main" id="{977A7AA4-CC00-4C94-86E4-FDB8DDCC65ED}"/>
                  </a:ext>
                </a:extLst>
              </p:cNvPr>
              <p:cNvSpPr>
                <a:spLocks noChangeArrowheads="1"/>
              </p:cNvSpPr>
              <p:nvPr/>
            </p:nvSpPr>
            <p:spPr bwMode="auto">
              <a:xfrm>
                <a:off x="3919" y="2448"/>
                <a:ext cx="1056"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Nam cực</a:t>
                </a:r>
              </a:p>
            </p:txBody>
          </p:sp>
        </p:grpSp>
        <p:sp>
          <p:nvSpPr>
            <p:cNvPr id="48138" name="Rectangle 10">
              <a:extLst>
                <a:ext uri="{FF2B5EF4-FFF2-40B4-BE49-F238E27FC236}">
                  <a16:creationId xmlns:a16="http://schemas.microsoft.com/office/drawing/2014/main" id="{A298E6E7-5138-404E-A669-7E5A8DE9989A}"/>
                </a:ext>
              </a:extLst>
            </p:cNvPr>
            <p:cNvSpPr>
              <a:spLocks noChangeArrowheads="1"/>
            </p:cNvSpPr>
            <p:nvPr/>
          </p:nvSpPr>
          <p:spPr bwMode="auto">
            <a:xfrm>
              <a:off x="432" y="1216"/>
              <a:ext cx="2064" cy="24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latin typeface="Times New Roman" panose="02020603050405020304" pitchFamily="18" charset="0"/>
                </a:rPr>
                <a:t>A. 250 triệu năm trước</a:t>
              </a:r>
            </a:p>
          </p:txBody>
        </p:sp>
        <p:sp>
          <p:nvSpPr>
            <p:cNvPr id="48139" name="Rectangle 11">
              <a:extLst>
                <a:ext uri="{FF2B5EF4-FFF2-40B4-BE49-F238E27FC236}">
                  <a16:creationId xmlns:a16="http://schemas.microsoft.com/office/drawing/2014/main" id="{AABA1A63-5E82-4A71-ACB2-72A95225B17A}"/>
                </a:ext>
              </a:extLst>
            </p:cNvPr>
            <p:cNvSpPr>
              <a:spLocks noChangeArrowheads="1"/>
            </p:cNvSpPr>
            <p:nvPr/>
          </p:nvSpPr>
          <p:spPr bwMode="auto">
            <a:xfrm>
              <a:off x="3312" y="1200"/>
              <a:ext cx="187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latin typeface="Times New Roman" panose="02020603050405020304" pitchFamily="18" charset="0"/>
                </a:rPr>
                <a:t>B. 180 triệu năm trước</a:t>
              </a:r>
            </a:p>
          </p:txBody>
        </p:sp>
        <p:sp>
          <p:nvSpPr>
            <p:cNvPr id="48140" name="Rectangle 12">
              <a:extLst>
                <a:ext uri="{FF2B5EF4-FFF2-40B4-BE49-F238E27FC236}">
                  <a16:creationId xmlns:a16="http://schemas.microsoft.com/office/drawing/2014/main" id="{77782836-EAD2-474D-9A6D-D8244C437EFE}"/>
                </a:ext>
              </a:extLst>
            </p:cNvPr>
            <p:cNvSpPr>
              <a:spLocks noChangeArrowheads="1"/>
            </p:cNvSpPr>
            <p:nvPr/>
          </p:nvSpPr>
          <p:spPr bwMode="auto">
            <a:xfrm>
              <a:off x="624" y="2736"/>
              <a:ext cx="1680"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latin typeface="Times New Roman" panose="02020603050405020304" pitchFamily="18" charset="0"/>
                </a:rPr>
                <a:t>C. 65 triệu năm trước</a:t>
              </a:r>
            </a:p>
          </p:txBody>
        </p:sp>
        <p:sp>
          <p:nvSpPr>
            <p:cNvPr id="48141" name="Rectangle 13">
              <a:extLst>
                <a:ext uri="{FF2B5EF4-FFF2-40B4-BE49-F238E27FC236}">
                  <a16:creationId xmlns:a16="http://schemas.microsoft.com/office/drawing/2014/main" id="{50BFE44C-0310-4CD2-A3DC-35F9119F4EC1}"/>
                </a:ext>
              </a:extLst>
            </p:cNvPr>
            <p:cNvSpPr>
              <a:spLocks noChangeArrowheads="1"/>
            </p:cNvSpPr>
            <p:nvPr/>
          </p:nvSpPr>
          <p:spPr bwMode="auto">
            <a:xfrm>
              <a:off x="3488" y="2760"/>
              <a:ext cx="163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latin typeface="Times New Roman" panose="02020603050405020304" pitchFamily="18" charset="0"/>
                </a:rPr>
                <a:t>D. Hiện nay</a:t>
              </a:r>
            </a:p>
          </p:txBody>
        </p:sp>
      </p:grpSp>
      <p:sp>
        <p:nvSpPr>
          <p:cNvPr id="48142" name="Rectangle 14">
            <a:extLst>
              <a:ext uri="{FF2B5EF4-FFF2-40B4-BE49-F238E27FC236}">
                <a16:creationId xmlns:a16="http://schemas.microsoft.com/office/drawing/2014/main" id="{ADE74DE8-13A7-426A-8912-54AF3CF0BA13}"/>
              </a:ext>
            </a:extLst>
          </p:cNvPr>
          <p:cNvSpPr>
            <a:spLocks noChangeArrowheads="1"/>
          </p:cNvSpPr>
          <p:nvPr/>
        </p:nvSpPr>
        <p:spPr bwMode="auto">
          <a:xfrm>
            <a:off x="1204913" y="337185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Nam</a:t>
            </a:r>
          </a:p>
          <a:p>
            <a:pPr algn="ctr" eaLnBrk="0" hangingPunct="0"/>
            <a:r>
              <a:rPr lang="en-US" altLang="en-US" b="1"/>
              <a:t> Mĩ</a:t>
            </a:r>
          </a:p>
        </p:txBody>
      </p:sp>
      <p:sp>
        <p:nvSpPr>
          <p:cNvPr id="48143" name="Rectangle 15">
            <a:extLst>
              <a:ext uri="{FF2B5EF4-FFF2-40B4-BE49-F238E27FC236}">
                <a16:creationId xmlns:a16="http://schemas.microsoft.com/office/drawing/2014/main" id="{5672BE02-76F7-49DD-8EA7-55527881999A}"/>
              </a:ext>
            </a:extLst>
          </p:cNvPr>
          <p:cNvSpPr>
            <a:spLocks noChangeArrowheads="1"/>
          </p:cNvSpPr>
          <p:nvPr/>
        </p:nvSpPr>
        <p:spPr bwMode="auto">
          <a:xfrm>
            <a:off x="2924175" y="3171825"/>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000" b="1">
                <a:latin typeface="Times New Roman" panose="02020603050405020304" pitchFamily="18" charset="0"/>
              </a:rPr>
              <a:t>Ấn </a:t>
            </a:r>
          </a:p>
          <a:p>
            <a:pPr algn="ctr" eaLnBrk="0" hangingPunct="0"/>
            <a:r>
              <a:rPr lang="en-US" altLang="en-US" sz="2000" b="1">
                <a:latin typeface="Times New Roman" panose="02020603050405020304" pitchFamily="18" charset="0"/>
              </a:rPr>
              <a:t>Độ</a:t>
            </a:r>
          </a:p>
        </p:txBody>
      </p:sp>
      <p:sp>
        <p:nvSpPr>
          <p:cNvPr id="48144" name="Rectangle 16">
            <a:extLst>
              <a:ext uri="{FF2B5EF4-FFF2-40B4-BE49-F238E27FC236}">
                <a16:creationId xmlns:a16="http://schemas.microsoft.com/office/drawing/2014/main" id="{32E95ED5-405E-4941-BA01-10B286701FD9}"/>
              </a:ext>
            </a:extLst>
          </p:cNvPr>
          <p:cNvSpPr>
            <a:spLocks noChangeArrowheads="1"/>
          </p:cNvSpPr>
          <p:nvPr/>
        </p:nvSpPr>
        <p:spPr bwMode="auto">
          <a:xfrm>
            <a:off x="304800" y="4710113"/>
            <a:ext cx="8610600" cy="182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altLang="en-US" sz="2400" b="1">
                <a:solidFill>
                  <a:srgbClr val="0000FF"/>
                </a:solidFill>
                <a:latin typeface="Times New Roman" panose="02020603050405020304" pitchFamily="18" charset="0"/>
              </a:rPr>
              <a:t>Hình 33. Sự tách rời của các lục địa qua thời gian</a:t>
            </a:r>
          </a:p>
          <a:p>
            <a:pPr eaLnBrk="0" hangingPunct="0"/>
            <a:r>
              <a:rPr lang="en-US" altLang="en-US" sz="2200" b="1">
                <a:latin typeface="Times New Roman" panose="02020603050405020304" pitchFamily="18" charset="0"/>
              </a:rPr>
              <a:t>A. Các lục địa còn liền nhau tạo thành siêu lục địa Pangaea.</a:t>
            </a:r>
          </a:p>
          <a:p>
            <a:pPr eaLnBrk="0" hangingPunct="0"/>
            <a:r>
              <a:rPr lang="en-US" altLang="en-US" sz="2200" b="1">
                <a:latin typeface="Times New Roman" panose="02020603050405020304" pitchFamily="18" charset="0"/>
              </a:rPr>
              <a:t>B. Siêu lục địa tách thành 2 lục địa Laurasia và Gondwana.</a:t>
            </a:r>
          </a:p>
          <a:p>
            <a:pPr eaLnBrk="0" hangingPunct="0"/>
            <a:r>
              <a:rPr lang="en-US" altLang="en-US" sz="2200" b="1">
                <a:latin typeface="Times New Roman" panose="02020603050405020304" pitchFamily="18" charset="0"/>
              </a:rPr>
              <a:t>C. Các lục địa tách nhau ra, Nam Mĩ và Ấn Độ còn là đảo.</a:t>
            </a:r>
          </a:p>
          <a:p>
            <a:pPr eaLnBrk="0" hangingPunct="0"/>
            <a:r>
              <a:rPr lang="en-US" altLang="en-US" sz="2100" b="1">
                <a:latin typeface="Times New Roman" panose="02020603050405020304" pitchFamily="18" charset="0"/>
              </a:rPr>
              <a:t>D. Bắc Mĩ và Nam Mĩ nối lại với nhau. Các lục địa vẫn tiếp tục di chuyển</a:t>
            </a:r>
          </a:p>
        </p:txBody>
      </p:sp>
      <p:sp>
        <p:nvSpPr>
          <p:cNvPr id="48145" name="Rectangle 17">
            <a:extLst>
              <a:ext uri="{FF2B5EF4-FFF2-40B4-BE49-F238E27FC236}">
                <a16:creationId xmlns:a16="http://schemas.microsoft.com/office/drawing/2014/main" id="{6B26B0B0-ABA0-4627-B77B-49FFCBE0BF54}"/>
              </a:ext>
            </a:extLst>
          </p:cNvPr>
          <p:cNvSpPr>
            <a:spLocks noChangeArrowheads="1"/>
          </p:cNvSpPr>
          <p:nvPr/>
        </p:nvSpPr>
        <p:spPr bwMode="auto">
          <a:xfrm>
            <a:off x="1695450" y="514350"/>
            <a:ext cx="16002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Pangaea</a:t>
            </a:r>
          </a:p>
        </p:txBody>
      </p:sp>
      <p:sp>
        <p:nvSpPr>
          <p:cNvPr id="48146" name="Rectangle 18">
            <a:extLst>
              <a:ext uri="{FF2B5EF4-FFF2-40B4-BE49-F238E27FC236}">
                <a16:creationId xmlns:a16="http://schemas.microsoft.com/office/drawing/2014/main" id="{7631BF35-723C-4AB3-8D7D-4281F0377C11}"/>
              </a:ext>
            </a:extLst>
          </p:cNvPr>
          <p:cNvSpPr>
            <a:spLocks noChangeArrowheads="1"/>
          </p:cNvSpPr>
          <p:nvPr/>
        </p:nvSpPr>
        <p:spPr bwMode="auto">
          <a:xfrm>
            <a:off x="3719513" y="3824288"/>
            <a:ext cx="68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Úc</a:t>
            </a:r>
          </a:p>
        </p:txBody>
      </p:sp>
      <p:sp>
        <p:nvSpPr>
          <p:cNvPr id="48147" name="Rectangle 19">
            <a:extLst>
              <a:ext uri="{FF2B5EF4-FFF2-40B4-BE49-F238E27FC236}">
                <a16:creationId xmlns:a16="http://schemas.microsoft.com/office/drawing/2014/main" id="{81D7CF26-97B8-4905-B081-DFB4DA73D6E9}"/>
              </a:ext>
            </a:extLst>
          </p:cNvPr>
          <p:cNvSpPr>
            <a:spLocks noChangeArrowheads="1"/>
          </p:cNvSpPr>
          <p:nvPr/>
        </p:nvSpPr>
        <p:spPr bwMode="auto">
          <a:xfrm>
            <a:off x="185738" y="3995738"/>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Nam Cực</a:t>
            </a:r>
          </a:p>
        </p:txBody>
      </p:sp>
      <p:sp>
        <p:nvSpPr>
          <p:cNvPr id="48148" name="Rectangle 20">
            <a:extLst>
              <a:ext uri="{FF2B5EF4-FFF2-40B4-BE49-F238E27FC236}">
                <a16:creationId xmlns:a16="http://schemas.microsoft.com/office/drawing/2014/main" id="{0BBC860E-EA4C-4D0E-9FCF-877501588E29}"/>
              </a:ext>
            </a:extLst>
          </p:cNvPr>
          <p:cNvSpPr>
            <a:spLocks noChangeArrowheads="1"/>
          </p:cNvSpPr>
          <p:nvPr/>
        </p:nvSpPr>
        <p:spPr bwMode="auto">
          <a:xfrm>
            <a:off x="6329363" y="381000"/>
            <a:ext cx="12954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Laurasia</a:t>
            </a:r>
          </a:p>
        </p:txBody>
      </p:sp>
      <p:sp>
        <p:nvSpPr>
          <p:cNvPr id="48149" name="Rectangle 21">
            <a:extLst>
              <a:ext uri="{FF2B5EF4-FFF2-40B4-BE49-F238E27FC236}">
                <a16:creationId xmlns:a16="http://schemas.microsoft.com/office/drawing/2014/main" id="{2D2BBC6D-4269-43AB-8F8D-60277BBDF9B1}"/>
              </a:ext>
            </a:extLst>
          </p:cNvPr>
          <p:cNvSpPr>
            <a:spLocks noChangeArrowheads="1"/>
          </p:cNvSpPr>
          <p:nvPr/>
        </p:nvSpPr>
        <p:spPr bwMode="auto">
          <a:xfrm rot="654422">
            <a:off x="6143625" y="1081088"/>
            <a:ext cx="152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t>Gondwana</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5">
            <a:extLst>
              <a:ext uri="{FF2B5EF4-FFF2-40B4-BE49-F238E27FC236}">
                <a16:creationId xmlns:a16="http://schemas.microsoft.com/office/drawing/2014/main" id="{E11E756E-D12E-456F-9830-A5EB86920428}"/>
              </a:ext>
            </a:extLst>
          </p:cNvPr>
          <p:cNvSpPr txBox="1">
            <a:spLocks noChangeArrowheads="1"/>
          </p:cNvSpPr>
          <p:nvPr/>
        </p:nvSpPr>
        <p:spPr bwMode="auto">
          <a:xfrm>
            <a:off x="152400" y="1524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t>II. LỊCH SỬ PHÁT TRIỂN CỦA SINH GIỚI QUA CÁC </a:t>
            </a:r>
            <a:r>
              <a:rPr lang="vi-VN" altLang="en-US" sz="2400" b="1"/>
              <a:t>Đ</a:t>
            </a:r>
            <a:r>
              <a:rPr lang="en-US" altLang="en-US" sz="2400" b="1"/>
              <a:t>ẠI </a:t>
            </a:r>
            <a:r>
              <a:rPr lang="vi-VN" altLang="en-US" sz="2400" b="1"/>
              <a:t>Đ</a:t>
            </a:r>
            <a:r>
              <a:rPr lang="en-US" altLang="en-US" sz="2400" b="1"/>
              <a:t>ỊA CHẤT.</a:t>
            </a:r>
          </a:p>
        </p:txBody>
      </p:sp>
      <p:sp>
        <p:nvSpPr>
          <p:cNvPr id="50179" name="Text Box 16">
            <a:extLst>
              <a:ext uri="{FF2B5EF4-FFF2-40B4-BE49-F238E27FC236}">
                <a16:creationId xmlns:a16="http://schemas.microsoft.com/office/drawing/2014/main" id="{E42F68FE-AC3A-4ED8-9386-32D2C1D77C22}"/>
              </a:ext>
            </a:extLst>
          </p:cNvPr>
          <p:cNvSpPr txBox="1">
            <a:spLocks noChangeArrowheads="1"/>
          </p:cNvSpPr>
          <p:nvPr/>
        </p:nvSpPr>
        <p:spPr bwMode="auto">
          <a:xfrm>
            <a:off x="-39688" y="938213"/>
            <a:ext cx="44259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t>1. Hiện t</a:t>
            </a:r>
            <a:r>
              <a:rPr lang="vi-VN" altLang="en-US" sz="2400" b="1"/>
              <a:t>ư</a:t>
            </a:r>
            <a:r>
              <a:rPr lang="en-US" altLang="en-US" sz="2400" b="1"/>
              <a:t>ợng trôi dạt lục </a:t>
            </a:r>
            <a:r>
              <a:rPr lang="vi-VN" altLang="en-US" sz="2400" b="1"/>
              <a:t>đ</a:t>
            </a:r>
            <a:r>
              <a:rPr lang="en-US" altLang="en-US" sz="2400" b="1"/>
              <a:t>ịa.</a:t>
            </a:r>
          </a:p>
        </p:txBody>
      </p:sp>
      <p:sp>
        <p:nvSpPr>
          <p:cNvPr id="20" name="Text Box 10">
            <a:extLst>
              <a:ext uri="{FF2B5EF4-FFF2-40B4-BE49-F238E27FC236}">
                <a16:creationId xmlns:a16="http://schemas.microsoft.com/office/drawing/2014/main" id="{AD769B55-5FC3-44B4-A694-9DB6D84886B4}"/>
              </a:ext>
            </a:extLst>
          </p:cNvPr>
          <p:cNvSpPr txBox="1">
            <a:spLocks noChangeArrowheads="1"/>
          </p:cNvSpPr>
          <p:nvPr/>
        </p:nvSpPr>
        <p:spPr bwMode="auto">
          <a:xfrm>
            <a:off x="-12700" y="1371600"/>
            <a:ext cx="5005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t>2. Sinh vật trong các </a:t>
            </a:r>
            <a:r>
              <a:rPr lang="vi-VN" altLang="en-US" sz="2400" b="1"/>
              <a:t>đ</a:t>
            </a:r>
            <a:r>
              <a:rPr lang="en-US" altLang="en-US" sz="2400" b="1"/>
              <a:t>ại </a:t>
            </a:r>
            <a:r>
              <a:rPr lang="vi-VN" altLang="en-US" sz="2400" b="1"/>
              <a:t>đ</a:t>
            </a:r>
            <a:r>
              <a:rPr lang="en-US" altLang="en-US" sz="2400" b="1"/>
              <a:t>ịa chất </a:t>
            </a:r>
          </a:p>
        </p:txBody>
      </p:sp>
      <p:sp>
        <p:nvSpPr>
          <p:cNvPr id="21" name="Text Box 11">
            <a:extLst>
              <a:ext uri="{FF2B5EF4-FFF2-40B4-BE49-F238E27FC236}">
                <a16:creationId xmlns:a16="http://schemas.microsoft.com/office/drawing/2014/main" id="{F27C16B4-ECBD-40F4-A47D-04375FB33B52}"/>
              </a:ext>
            </a:extLst>
          </p:cNvPr>
          <p:cNvSpPr txBox="1">
            <a:spLocks noChangeArrowheads="1"/>
          </p:cNvSpPr>
          <p:nvPr/>
        </p:nvSpPr>
        <p:spPr bwMode="auto">
          <a:xfrm>
            <a:off x="1588" y="1828800"/>
            <a:ext cx="4837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2400" b="1">
                <a:solidFill>
                  <a:srgbClr val="FF3300"/>
                </a:solidFill>
              </a:rPr>
              <a:t>a. Sự phân chia lịch sử Trái Đất.</a:t>
            </a:r>
          </a:p>
        </p:txBody>
      </p:sp>
      <p:pic>
        <p:nvPicPr>
          <p:cNvPr id="56322" name="Picture 2">
            <a:extLst>
              <a:ext uri="{FF2B5EF4-FFF2-40B4-BE49-F238E27FC236}">
                <a16:creationId xmlns:a16="http://schemas.microsoft.com/office/drawing/2014/main" id="{8755E570-941E-43F9-860A-06492875B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28825"/>
            <a:ext cx="368776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diamond(in)">
                                      <p:cBhvr>
                                        <p:cTn id="10"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1029</Words>
  <Application>Microsoft Office PowerPoint</Application>
  <PresentationFormat>On-screen Show (4:3)</PresentationFormat>
  <Paragraphs>128</Paragraphs>
  <Slides>13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8" baseType="lpstr">
      <vt:lpstr>Arial</vt:lpstr>
      <vt:lpstr>Times New Roman</vt:lpstr>
      <vt:lpstr>Default Design</vt:lpstr>
      <vt:lpstr>Equation</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THPT Thong NhatA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Nguồn gốc sự sống</dc:title>
  <dc:creator>Ha Van Luong</dc:creator>
  <cp:lastModifiedBy>Lo Thi Nhu Trang</cp:lastModifiedBy>
  <cp:revision>20</cp:revision>
  <dcterms:created xsi:type="dcterms:W3CDTF">2009-01-07T23:49:45Z</dcterms:created>
  <dcterms:modified xsi:type="dcterms:W3CDTF">2022-12-14T01:41:27Z</dcterms:modified>
</cp:coreProperties>
</file>